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60" r:id="rId4"/>
  </p:sldMasterIdLst>
  <p:notesMasterIdLst>
    <p:notesMasterId r:id="rId56"/>
  </p:notesMasterIdLst>
  <p:handoutMasterIdLst>
    <p:handoutMasterId r:id="rId57"/>
  </p:handoutMasterIdLst>
  <p:sldIdLst>
    <p:sldId id="256" r:id="rId5"/>
    <p:sldId id="270" r:id="rId6"/>
    <p:sldId id="302" r:id="rId7"/>
    <p:sldId id="271" r:id="rId8"/>
    <p:sldId id="303" r:id="rId9"/>
    <p:sldId id="272" r:id="rId10"/>
    <p:sldId id="273" r:id="rId11"/>
    <p:sldId id="304" r:id="rId12"/>
    <p:sldId id="274" r:id="rId13"/>
    <p:sldId id="325" r:id="rId14"/>
    <p:sldId id="275" r:id="rId15"/>
    <p:sldId id="276" r:id="rId16"/>
    <p:sldId id="278" r:id="rId17"/>
    <p:sldId id="280" r:id="rId18"/>
    <p:sldId id="281" r:id="rId19"/>
    <p:sldId id="282" r:id="rId20"/>
    <p:sldId id="283" r:id="rId21"/>
    <p:sldId id="284" r:id="rId22"/>
    <p:sldId id="285" r:id="rId23"/>
    <p:sldId id="286" r:id="rId24"/>
    <p:sldId id="287" r:id="rId25"/>
    <p:sldId id="288" r:id="rId26"/>
    <p:sldId id="289" r:id="rId27"/>
    <p:sldId id="290" r:id="rId28"/>
    <p:sldId id="291" r:id="rId29"/>
    <p:sldId id="292" r:id="rId30"/>
    <p:sldId id="293" r:id="rId31"/>
    <p:sldId id="294" r:id="rId32"/>
    <p:sldId id="295" r:id="rId33"/>
    <p:sldId id="296" r:id="rId34"/>
    <p:sldId id="297" r:id="rId35"/>
    <p:sldId id="298" r:id="rId36"/>
    <p:sldId id="299" r:id="rId37"/>
    <p:sldId id="300" r:id="rId38"/>
    <p:sldId id="305" r:id="rId39"/>
    <p:sldId id="307" r:id="rId40"/>
    <p:sldId id="310" r:id="rId41"/>
    <p:sldId id="311" r:id="rId42"/>
    <p:sldId id="324" r:id="rId43"/>
    <p:sldId id="313" r:id="rId44"/>
    <p:sldId id="314" r:id="rId45"/>
    <p:sldId id="315" r:id="rId46"/>
    <p:sldId id="318" r:id="rId47"/>
    <p:sldId id="326" r:id="rId48"/>
    <p:sldId id="321" r:id="rId49"/>
    <p:sldId id="322" r:id="rId50"/>
    <p:sldId id="323" r:id="rId51"/>
    <p:sldId id="265" r:id="rId52"/>
    <p:sldId id="327" r:id="rId53"/>
    <p:sldId id="328" r:id="rId54"/>
    <p:sldId id="269" r:id="rId5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ss Spectrometry Imaging" id="{CEDF44F2-AC42-4EC9-A574-FF09D1374B4A}">
          <p14:sldIdLst>
            <p14:sldId id="256"/>
            <p14:sldId id="270"/>
            <p14:sldId id="302"/>
            <p14:sldId id="271"/>
            <p14:sldId id="303"/>
            <p14:sldId id="272"/>
            <p14:sldId id="273"/>
            <p14:sldId id="304"/>
            <p14:sldId id="274"/>
          </p14:sldIdLst>
        </p14:section>
        <p14:section name="Dimensionality Reduction" id="{E9FB646B-E8A8-41EB-B75B-20070BA10AAB}">
          <p14:sldIdLst>
            <p14:sldId id="325"/>
          </p14:sldIdLst>
        </p14:section>
        <p14:section name="PCA" id="{A1046F3F-B3A5-4DFE-8395-5228389F2CF3}">
          <p14:sldIdLst>
            <p14:sldId id="275"/>
            <p14:sldId id="276"/>
            <p14:sldId id="278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</p14:sldIdLst>
        </p14:section>
        <p14:section name="t-SNE" id="{9167AB74-B83F-4041-B131-1B984E0AE073}">
          <p14:sldIdLst>
            <p14:sldId id="305"/>
            <p14:sldId id="307"/>
            <p14:sldId id="310"/>
            <p14:sldId id="311"/>
            <p14:sldId id="324"/>
            <p14:sldId id="313"/>
            <p14:sldId id="314"/>
            <p14:sldId id="315"/>
            <p14:sldId id="318"/>
            <p14:sldId id="326"/>
            <p14:sldId id="321"/>
            <p14:sldId id="322"/>
          </p14:sldIdLst>
        </p14:section>
        <p14:section name="Result" id="{44592CEF-5C4B-4B96-9ACC-8BAE6FBD398C}">
          <p14:sldIdLst>
            <p14:sldId id="323"/>
            <p14:sldId id="265"/>
            <p14:sldId id="327"/>
            <p14:sldId id="328"/>
          </p14:sldIdLst>
        </p14:section>
        <p14:section name="Conclusion" id="{E59D457A-E7F8-4338-B647-9EBDD4B3D4EB}">
          <p14:sldIdLst>
            <p14:sldId id="269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942D0B"/>
    <a:srgbClr val="76280B"/>
    <a:srgbClr val="F6BF73"/>
    <a:srgbClr val="F9D4A1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125E5076-3810-47DD-B79F-674D7AD40C01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272" autoAdjust="0"/>
    <p:restoredTop sz="91678" autoAdjust="0"/>
  </p:normalViewPr>
  <p:slideViewPr>
    <p:cSldViewPr snapToGrid="0">
      <p:cViewPr>
        <p:scale>
          <a:sx n="66" d="100"/>
          <a:sy n="66" d="100"/>
        </p:scale>
        <p:origin x="1074" y="5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82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presProps" Target="presProps.xml"/><Relationship Id="rId5" Type="http://schemas.openxmlformats.org/officeDocument/2006/relationships/slide" Target="slides/slide1.xml"/><Relationship Id="rId61" Type="http://schemas.openxmlformats.org/officeDocument/2006/relationships/tableStyles" Target="tableStyle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EE8B0B3-2DA5-4E11-8636-CA0CA9E26210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CF9A57C-5302-4BAE-9F11-73DBDE4F8287}">
      <dgm:prSet phldrT="[Text]"/>
      <dgm:spPr/>
      <dgm:t>
        <a:bodyPr/>
        <a:lstStyle/>
        <a:p>
          <a:r>
            <a:rPr lang="en-US" altLang="ko-KR" b="1" dirty="0" smtClean="0">
              <a:solidFill>
                <a:schemeClr val="bg1"/>
              </a:solidFill>
              <a:cs typeface="Arial" pitchFamily="34" charset="0"/>
            </a:rPr>
            <a:t>MICROPROBE</a:t>
          </a:r>
          <a:endParaRPr lang="en-US" dirty="0"/>
        </a:p>
      </dgm:t>
    </dgm:pt>
    <dgm:pt modelId="{CADF6410-F557-4F36-9D59-1391636DFB6C}" type="parTrans" cxnId="{F576F835-56E6-4570-A13B-54EA96FD82CA}">
      <dgm:prSet/>
      <dgm:spPr/>
      <dgm:t>
        <a:bodyPr/>
        <a:lstStyle/>
        <a:p>
          <a:endParaRPr lang="en-US"/>
        </a:p>
      </dgm:t>
    </dgm:pt>
    <dgm:pt modelId="{8A5AF490-DF37-4DE3-AF07-E7076BC2B929}" type="sibTrans" cxnId="{F576F835-56E6-4570-A13B-54EA96FD82CA}">
      <dgm:prSet/>
      <dgm:spPr/>
      <dgm:t>
        <a:bodyPr/>
        <a:lstStyle/>
        <a:p>
          <a:endParaRPr lang="en-US"/>
        </a:p>
      </dgm:t>
    </dgm:pt>
    <dgm:pt modelId="{C9CB4A9B-16E6-4D77-80D6-204C45D22167}">
      <dgm:prSet phldrT="[Text]"/>
      <dgm:spPr/>
      <dgm:t>
        <a:bodyPr/>
        <a:lstStyle/>
        <a:p>
          <a:r>
            <a:rPr lang="en-US" altLang="ko-KR" dirty="0" smtClean="0">
              <a:solidFill>
                <a:schemeClr val="bg1"/>
              </a:solidFill>
              <a:cs typeface="Arial" pitchFamily="34" charset="0"/>
            </a:rPr>
            <a:t>The most common and the simplest technique.</a:t>
          </a:r>
          <a:endParaRPr lang="en-US" dirty="0"/>
        </a:p>
      </dgm:t>
    </dgm:pt>
    <dgm:pt modelId="{C27032BA-D4BE-4852-8D54-AD5F15E0FC43}" type="parTrans" cxnId="{6A3A9D97-0224-4AB3-AFC5-7D55C368D476}">
      <dgm:prSet/>
      <dgm:spPr/>
      <dgm:t>
        <a:bodyPr/>
        <a:lstStyle/>
        <a:p>
          <a:endParaRPr lang="en-US"/>
        </a:p>
      </dgm:t>
    </dgm:pt>
    <dgm:pt modelId="{C97214B6-5B82-4809-862B-EDB9B654DCB0}" type="sibTrans" cxnId="{6A3A9D97-0224-4AB3-AFC5-7D55C368D476}">
      <dgm:prSet/>
      <dgm:spPr/>
      <dgm:t>
        <a:bodyPr/>
        <a:lstStyle/>
        <a:p>
          <a:endParaRPr lang="en-US"/>
        </a:p>
      </dgm:t>
    </dgm:pt>
    <dgm:pt modelId="{FE65D422-A879-457A-843C-6914E3D136E1}">
      <dgm:prSet phldrT="[Text]"/>
      <dgm:spPr/>
      <dgm:t>
        <a:bodyPr/>
        <a:lstStyle/>
        <a:p>
          <a:r>
            <a:rPr lang="en-US" altLang="ko-KR" b="1" dirty="0" smtClean="0">
              <a:solidFill>
                <a:schemeClr val="bg1"/>
              </a:solidFill>
              <a:cs typeface="Arial" pitchFamily="34" charset="0"/>
            </a:rPr>
            <a:t>MICROSCOPE</a:t>
          </a:r>
          <a:endParaRPr lang="en-US" dirty="0"/>
        </a:p>
      </dgm:t>
    </dgm:pt>
    <dgm:pt modelId="{433250D8-3B84-4EDF-BF5F-64EF5D4D2B31}" type="parTrans" cxnId="{EDDAD3AE-8A50-49EF-A5CA-78F6373C9D43}">
      <dgm:prSet/>
      <dgm:spPr/>
      <dgm:t>
        <a:bodyPr/>
        <a:lstStyle/>
        <a:p>
          <a:endParaRPr lang="en-US"/>
        </a:p>
      </dgm:t>
    </dgm:pt>
    <dgm:pt modelId="{352164A7-2F01-4802-989F-EF4381A8310A}" type="sibTrans" cxnId="{EDDAD3AE-8A50-49EF-A5CA-78F6373C9D43}">
      <dgm:prSet/>
      <dgm:spPr/>
      <dgm:t>
        <a:bodyPr/>
        <a:lstStyle/>
        <a:p>
          <a:endParaRPr lang="en-US"/>
        </a:p>
      </dgm:t>
    </dgm:pt>
    <dgm:pt modelId="{6B09C88C-8C2D-42A0-9FF1-D0E55E27ABCF}">
      <dgm:prSet phldrT="[Text]"/>
      <dgm:spPr/>
      <dgm:t>
        <a:bodyPr/>
        <a:lstStyle/>
        <a:p>
          <a:r>
            <a:rPr lang="en-US" dirty="0" smtClean="0">
              <a:solidFill>
                <a:schemeClr val="bg1"/>
              </a:solidFill>
            </a:rPr>
            <a:t>Microscope mode imaging uses ion-optical microscope elements to project the spatial origin of the ions onto a position-sensitive detector.</a:t>
          </a:r>
          <a:endParaRPr lang="en-US" dirty="0"/>
        </a:p>
      </dgm:t>
    </dgm:pt>
    <dgm:pt modelId="{73580E2B-23CF-45CD-9523-858865651F41}" type="parTrans" cxnId="{E87FC531-2E2A-4DFB-A8F0-531DC6F8756F}">
      <dgm:prSet/>
      <dgm:spPr/>
      <dgm:t>
        <a:bodyPr/>
        <a:lstStyle/>
        <a:p>
          <a:endParaRPr lang="en-US"/>
        </a:p>
      </dgm:t>
    </dgm:pt>
    <dgm:pt modelId="{D1A82442-ED28-4FAE-B7ED-5D894D67BC86}" type="sibTrans" cxnId="{E87FC531-2E2A-4DFB-A8F0-531DC6F8756F}">
      <dgm:prSet/>
      <dgm:spPr/>
      <dgm:t>
        <a:bodyPr/>
        <a:lstStyle/>
        <a:p>
          <a:endParaRPr lang="en-US"/>
        </a:p>
      </dgm:t>
    </dgm:pt>
    <dgm:pt modelId="{3B794EB4-20AA-4886-8057-3983533109E0}">
      <dgm:prSet/>
      <dgm:spPr/>
      <dgm:t>
        <a:bodyPr/>
        <a:lstStyle/>
        <a:p>
          <a:r>
            <a:rPr lang="en-US" dirty="0" smtClean="0">
              <a:solidFill>
                <a:schemeClr val="bg1"/>
              </a:solidFill>
            </a:rPr>
            <a:t>It can be described as position-correlated mass spectrometry.</a:t>
          </a:r>
          <a:endParaRPr lang="en-US" dirty="0">
            <a:solidFill>
              <a:schemeClr val="bg1"/>
            </a:solidFill>
          </a:endParaRPr>
        </a:p>
      </dgm:t>
    </dgm:pt>
    <dgm:pt modelId="{DC64CA61-5145-4222-854F-EE6F9CD5815A}" type="parTrans" cxnId="{148A9A43-32F8-4DE7-B5F4-6E65E65F8863}">
      <dgm:prSet/>
      <dgm:spPr/>
      <dgm:t>
        <a:bodyPr/>
        <a:lstStyle/>
        <a:p>
          <a:endParaRPr lang="en-US"/>
        </a:p>
      </dgm:t>
    </dgm:pt>
    <dgm:pt modelId="{CC60E182-366D-4B17-9A02-BCC1E5865236}" type="sibTrans" cxnId="{148A9A43-32F8-4DE7-B5F4-6E65E65F8863}">
      <dgm:prSet/>
      <dgm:spPr/>
      <dgm:t>
        <a:bodyPr/>
        <a:lstStyle/>
        <a:p>
          <a:endParaRPr lang="en-US"/>
        </a:p>
      </dgm:t>
    </dgm:pt>
    <dgm:pt modelId="{43B5FD97-ECF2-45E3-971E-80FEA7BAC71C}">
      <dgm:prSet/>
      <dgm:spPr/>
      <dgm:t>
        <a:bodyPr/>
        <a:lstStyle/>
        <a:p>
          <a:r>
            <a:rPr lang="en-US" altLang="ko-KR" dirty="0" smtClean="0">
              <a:solidFill>
                <a:schemeClr val="bg1"/>
              </a:solidFill>
              <a:cs typeface="Arial" pitchFamily="34" charset="0"/>
            </a:rPr>
            <a:t>It’s </a:t>
          </a:r>
          <a:r>
            <a:rPr lang="en-US" dirty="0" smtClean="0">
              <a:solidFill>
                <a:schemeClr val="bg1"/>
              </a:solidFill>
            </a:rPr>
            <a:t>described in MALDI literature as Imaging Spectrometry Imaging (IMS).</a:t>
          </a:r>
          <a:endParaRPr lang="en-US" altLang="ko-KR" dirty="0">
            <a:solidFill>
              <a:schemeClr val="bg1"/>
            </a:solidFill>
            <a:cs typeface="Arial" pitchFamily="34" charset="0"/>
          </a:endParaRPr>
        </a:p>
      </dgm:t>
    </dgm:pt>
    <dgm:pt modelId="{8F77A171-468E-4683-8440-63DEE2B24219}" type="parTrans" cxnId="{606914DF-7144-4BD8-9F24-BBAB39DC9B75}">
      <dgm:prSet/>
      <dgm:spPr/>
      <dgm:t>
        <a:bodyPr/>
        <a:lstStyle/>
        <a:p>
          <a:endParaRPr lang="en-US"/>
        </a:p>
      </dgm:t>
    </dgm:pt>
    <dgm:pt modelId="{3DCD305F-B2AD-4CBF-BF1D-8777B582EB81}" type="sibTrans" cxnId="{606914DF-7144-4BD8-9F24-BBAB39DC9B75}">
      <dgm:prSet/>
      <dgm:spPr/>
      <dgm:t>
        <a:bodyPr/>
        <a:lstStyle/>
        <a:p>
          <a:endParaRPr lang="en-US"/>
        </a:p>
      </dgm:t>
    </dgm:pt>
    <dgm:pt modelId="{BC904E79-5B1B-4B8B-A856-A93DA9D2F38F}">
      <dgm:prSet/>
      <dgm:spPr/>
      <dgm:t>
        <a:bodyPr/>
        <a:lstStyle/>
        <a:p>
          <a:r>
            <a:rPr lang="en-US" dirty="0" smtClean="0">
              <a:solidFill>
                <a:schemeClr val="bg1"/>
              </a:solidFill>
            </a:rPr>
            <a:t>It has a finite depth of vision, which makes sample preparation more critical.</a:t>
          </a:r>
          <a:endParaRPr lang="en-US" dirty="0">
            <a:solidFill>
              <a:schemeClr val="bg1"/>
            </a:solidFill>
            <a:cs typeface="Arial" pitchFamily="34" charset="0"/>
          </a:endParaRPr>
        </a:p>
      </dgm:t>
    </dgm:pt>
    <dgm:pt modelId="{B801D694-9155-4880-81E7-17BC56BAE1DE}" type="parTrans" cxnId="{DECC4CE9-051A-474F-B091-35A7B2A06F88}">
      <dgm:prSet/>
      <dgm:spPr/>
      <dgm:t>
        <a:bodyPr/>
        <a:lstStyle/>
        <a:p>
          <a:endParaRPr lang="en-US"/>
        </a:p>
      </dgm:t>
    </dgm:pt>
    <dgm:pt modelId="{AFBE2BF2-CC62-4446-B9C2-BD4F217B0A63}" type="sibTrans" cxnId="{DECC4CE9-051A-474F-B091-35A7B2A06F88}">
      <dgm:prSet/>
      <dgm:spPr/>
      <dgm:t>
        <a:bodyPr/>
        <a:lstStyle/>
        <a:p>
          <a:endParaRPr lang="en-US"/>
        </a:p>
      </dgm:t>
    </dgm:pt>
    <dgm:pt modelId="{CEBD7747-733C-45E7-B302-2F73C0A722C8}" type="pres">
      <dgm:prSet presAssocID="{5EE8B0B3-2DA5-4E11-8636-CA0CA9E26210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1DF838F-CBB4-427E-BD94-9622B2DED831}" type="pres">
      <dgm:prSet presAssocID="{CCF9A57C-5302-4BAE-9F11-73DBDE4F8287}" presName="parentText" presStyleLbl="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C0F6B1D-DE50-4460-BD85-AC63F40D8EDF}" type="pres">
      <dgm:prSet presAssocID="{CCF9A57C-5302-4BAE-9F11-73DBDE4F8287}" presName="childText" presStyleLbl="revTx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09AF0B6-B9A6-486E-86E0-359965D0CAD5}" type="pres">
      <dgm:prSet presAssocID="{FE65D422-A879-457A-843C-6914E3D136E1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CF58805-7140-48FC-AA7F-E0C024A41E49}" type="pres">
      <dgm:prSet presAssocID="{FE65D422-A879-457A-843C-6914E3D136E1}" presName="childText" presStyleLbl="revTx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A77A994-6A95-4C0D-800F-3C8404F76807}" type="presOf" srcId="{BC904E79-5B1B-4B8B-A856-A93DA9D2F38F}" destId="{FCF58805-7140-48FC-AA7F-E0C024A41E49}" srcOrd="0" destOrd="1" presId="urn:microsoft.com/office/officeart/2005/8/layout/vList2"/>
    <dgm:cxn modelId="{F576F835-56E6-4570-A13B-54EA96FD82CA}" srcId="{5EE8B0B3-2DA5-4E11-8636-CA0CA9E26210}" destId="{CCF9A57C-5302-4BAE-9F11-73DBDE4F8287}" srcOrd="0" destOrd="0" parTransId="{CADF6410-F557-4F36-9D59-1391636DFB6C}" sibTransId="{8A5AF490-DF37-4DE3-AF07-E7076BC2B929}"/>
    <dgm:cxn modelId="{3BF26894-E1B0-4869-9976-246C0C2D204E}" type="presOf" srcId="{43B5FD97-ECF2-45E3-971E-80FEA7BAC71C}" destId="{0C0F6B1D-DE50-4460-BD85-AC63F40D8EDF}" srcOrd="0" destOrd="2" presId="urn:microsoft.com/office/officeart/2005/8/layout/vList2"/>
    <dgm:cxn modelId="{606914DF-7144-4BD8-9F24-BBAB39DC9B75}" srcId="{CCF9A57C-5302-4BAE-9F11-73DBDE4F8287}" destId="{43B5FD97-ECF2-45E3-971E-80FEA7BAC71C}" srcOrd="2" destOrd="0" parTransId="{8F77A171-468E-4683-8440-63DEE2B24219}" sibTransId="{3DCD305F-B2AD-4CBF-BF1D-8777B582EB81}"/>
    <dgm:cxn modelId="{1938C070-C94A-4587-8F82-790F3EF0F096}" type="presOf" srcId="{CCF9A57C-5302-4BAE-9F11-73DBDE4F8287}" destId="{C1DF838F-CBB4-427E-BD94-9622B2DED831}" srcOrd="0" destOrd="0" presId="urn:microsoft.com/office/officeart/2005/8/layout/vList2"/>
    <dgm:cxn modelId="{48306CB5-CF74-425B-9759-BEE5C6F88354}" type="presOf" srcId="{3B794EB4-20AA-4886-8057-3983533109E0}" destId="{0C0F6B1D-DE50-4460-BD85-AC63F40D8EDF}" srcOrd="0" destOrd="1" presId="urn:microsoft.com/office/officeart/2005/8/layout/vList2"/>
    <dgm:cxn modelId="{FA225B7B-E1B7-4C48-8B68-FCE2A8BDAE40}" type="presOf" srcId="{5EE8B0B3-2DA5-4E11-8636-CA0CA9E26210}" destId="{CEBD7747-733C-45E7-B302-2F73C0A722C8}" srcOrd="0" destOrd="0" presId="urn:microsoft.com/office/officeart/2005/8/layout/vList2"/>
    <dgm:cxn modelId="{EDDAD3AE-8A50-49EF-A5CA-78F6373C9D43}" srcId="{5EE8B0B3-2DA5-4E11-8636-CA0CA9E26210}" destId="{FE65D422-A879-457A-843C-6914E3D136E1}" srcOrd="1" destOrd="0" parTransId="{433250D8-3B84-4EDF-BF5F-64EF5D4D2B31}" sibTransId="{352164A7-2F01-4802-989F-EF4381A8310A}"/>
    <dgm:cxn modelId="{148A9A43-32F8-4DE7-B5F4-6E65E65F8863}" srcId="{CCF9A57C-5302-4BAE-9F11-73DBDE4F8287}" destId="{3B794EB4-20AA-4886-8057-3983533109E0}" srcOrd="1" destOrd="0" parTransId="{DC64CA61-5145-4222-854F-EE6F9CD5815A}" sibTransId="{CC60E182-366D-4B17-9A02-BCC1E5865236}"/>
    <dgm:cxn modelId="{DECC4CE9-051A-474F-B091-35A7B2A06F88}" srcId="{FE65D422-A879-457A-843C-6914E3D136E1}" destId="{BC904E79-5B1B-4B8B-A856-A93DA9D2F38F}" srcOrd="1" destOrd="0" parTransId="{B801D694-9155-4880-81E7-17BC56BAE1DE}" sibTransId="{AFBE2BF2-CC62-4446-B9C2-BD4F217B0A63}"/>
    <dgm:cxn modelId="{E87FC531-2E2A-4DFB-A8F0-531DC6F8756F}" srcId="{FE65D422-A879-457A-843C-6914E3D136E1}" destId="{6B09C88C-8C2D-42A0-9FF1-D0E55E27ABCF}" srcOrd="0" destOrd="0" parTransId="{73580E2B-23CF-45CD-9523-858865651F41}" sibTransId="{D1A82442-ED28-4FAE-B7ED-5D894D67BC86}"/>
    <dgm:cxn modelId="{A5D094D6-87CD-467F-B2D6-E5165026F086}" type="presOf" srcId="{C9CB4A9B-16E6-4D77-80D6-204C45D22167}" destId="{0C0F6B1D-DE50-4460-BD85-AC63F40D8EDF}" srcOrd="0" destOrd="0" presId="urn:microsoft.com/office/officeart/2005/8/layout/vList2"/>
    <dgm:cxn modelId="{BA6BB5D4-D71A-4254-BF5C-80ECE168C025}" type="presOf" srcId="{FE65D422-A879-457A-843C-6914E3D136E1}" destId="{409AF0B6-B9A6-486E-86E0-359965D0CAD5}" srcOrd="0" destOrd="0" presId="urn:microsoft.com/office/officeart/2005/8/layout/vList2"/>
    <dgm:cxn modelId="{6A3A9D97-0224-4AB3-AFC5-7D55C368D476}" srcId="{CCF9A57C-5302-4BAE-9F11-73DBDE4F8287}" destId="{C9CB4A9B-16E6-4D77-80D6-204C45D22167}" srcOrd="0" destOrd="0" parTransId="{C27032BA-D4BE-4852-8D54-AD5F15E0FC43}" sibTransId="{C97214B6-5B82-4809-862B-EDB9B654DCB0}"/>
    <dgm:cxn modelId="{86A4D4EC-8CF7-45CF-936E-1499A848928A}" type="presOf" srcId="{6B09C88C-8C2D-42A0-9FF1-D0E55E27ABCF}" destId="{FCF58805-7140-48FC-AA7F-E0C024A41E49}" srcOrd="0" destOrd="0" presId="urn:microsoft.com/office/officeart/2005/8/layout/vList2"/>
    <dgm:cxn modelId="{27E42AC5-12D2-4B7E-B485-51BB566A0A78}" type="presParOf" srcId="{CEBD7747-733C-45E7-B302-2F73C0A722C8}" destId="{C1DF838F-CBB4-427E-BD94-9622B2DED831}" srcOrd="0" destOrd="0" presId="urn:microsoft.com/office/officeart/2005/8/layout/vList2"/>
    <dgm:cxn modelId="{95CD42B7-6C7F-4A0F-AFB5-712FDC123FF5}" type="presParOf" srcId="{CEBD7747-733C-45E7-B302-2F73C0A722C8}" destId="{0C0F6B1D-DE50-4460-BD85-AC63F40D8EDF}" srcOrd="1" destOrd="0" presId="urn:microsoft.com/office/officeart/2005/8/layout/vList2"/>
    <dgm:cxn modelId="{4D70A3C0-5AFD-4A12-B061-8653A6103FD4}" type="presParOf" srcId="{CEBD7747-733C-45E7-B302-2F73C0A722C8}" destId="{409AF0B6-B9A6-486E-86E0-359965D0CAD5}" srcOrd="2" destOrd="0" presId="urn:microsoft.com/office/officeart/2005/8/layout/vList2"/>
    <dgm:cxn modelId="{B545D56A-ACFD-41F0-89D5-301CBC7B08CE}" type="presParOf" srcId="{CEBD7747-733C-45E7-B302-2F73C0A722C8}" destId="{FCF58805-7140-48FC-AA7F-E0C024A41E49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DF838F-CBB4-427E-BD94-9622B2DED831}">
      <dsp:nvSpPr>
        <dsp:cNvPr id="0" name=""/>
        <dsp:cNvSpPr/>
      </dsp:nvSpPr>
      <dsp:spPr>
        <a:xfrm>
          <a:off x="0" y="89597"/>
          <a:ext cx="6570578" cy="6084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600" b="1" kern="1200" dirty="0" smtClean="0">
              <a:solidFill>
                <a:schemeClr val="bg1"/>
              </a:solidFill>
              <a:cs typeface="Arial" pitchFamily="34" charset="0"/>
            </a:rPr>
            <a:t>MICROPROBE</a:t>
          </a:r>
          <a:endParaRPr lang="en-US" sz="2600" kern="1200" dirty="0"/>
        </a:p>
      </dsp:txBody>
      <dsp:txXfrm>
        <a:off x="29700" y="119297"/>
        <a:ext cx="6511178" cy="549000"/>
      </dsp:txXfrm>
    </dsp:sp>
    <dsp:sp modelId="{0C0F6B1D-DE50-4460-BD85-AC63F40D8EDF}">
      <dsp:nvSpPr>
        <dsp:cNvPr id="0" name=""/>
        <dsp:cNvSpPr/>
      </dsp:nvSpPr>
      <dsp:spPr>
        <a:xfrm>
          <a:off x="0" y="697998"/>
          <a:ext cx="6570578" cy="15338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8616" tIns="33020" rIns="184912" bIns="33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altLang="ko-KR" sz="2000" kern="1200" dirty="0" smtClean="0">
              <a:solidFill>
                <a:schemeClr val="bg1"/>
              </a:solidFill>
              <a:cs typeface="Arial" pitchFamily="34" charset="0"/>
            </a:rPr>
            <a:t>The most common and the simplest technique.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000" kern="1200" dirty="0" smtClean="0">
              <a:solidFill>
                <a:schemeClr val="bg1"/>
              </a:solidFill>
            </a:rPr>
            <a:t>It can be described as position-correlated mass spectrometry.</a:t>
          </a:r>
          <a:endParaRPr lang="en-US" sz="2000" kern="1200" dirty="0">
            <a:solidFill>
              <a:schemeClr val="bg1"/>
            </a:solidFill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altLang="ko-KR" sz="2000" kern="1200" dirty="0" smtClean="0">
              <a:solidFill>
                <a:schemeClr val="bg1"/>
              </a:solidFill>
              <a:cs typeface="Arial" pitchFamily="34" charset="0"/>
            </a:rPr>
            <a:t>It’s </a:t>
          </a:r>
          <a:r>
            <a:rPr lang="en-US" sz="2000" kern="1200" dirty="0" smtClean="0">
              <a:solidFill>
                <a:schemeClr val="bg1"/>
              </a:solidFill>
            </a:rPr>
            <a:t>described in MALDI literature as Imaging Spectrometry Imaging (IMS).</a:t>
          </a:r>
          <a:endParaRPr lang="en-US" altLang="ko-KR" sz="2000" kern="1200" dirty="0">
            <a:solidFill>
              <a:schemeClr val="bg1"/>
            </a:solidFill>
            <a:cs typeface="Arial" pitchFamily="34" charset="0"/>
          </a:endParaRPr>
        </a:p>
      </dsp:txBody>
      <dsp:txXfrm>
        <a:off x="0" y="697998"/>
        <a:ext cx="6570578" cy="1533870"/>
      </dsp:txXfrm>
    </dsp:sp>
    <dsp:sp modelId="{409AF0B6-B9A6-486E-86E0-359965D0CAD5}">
      <dsp:nvSpPr>
        <dsp:cNvPr id="0" name=""/>
        <dsp:cNvSpPr/>
      </dsp:nvSpPr>
      <dsp:spPr>
        <a:xfrm>
          <a:off x="0" y="2231868"/>
          <a:ext cx="6570578" cy="6084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600" b="1" kern="1200" dirty="0" smtClean="0">
              <a:solidFill>
                <a:schemeClr val="bg1"/>
              </a:solidFill>
              <a:cs typeface="Arial" pitchFamily="34" charset="0"/>
            </a:rPr>
            <a:t>MICROSCOPE</a:t>
          </a:r>
          <a:endParaRPr lang="en-US" sz="2600" kern="1200" dirty="0"/>
        </a:p>
      </dsp:txBody>
      <dsp:txXfrm>
        <a:off x="29700" y="2261568"/>
        <a:ext cx="6511178" cy="549000"/>
      </dsp:txXfrm>
    </dsp:sp>
    <dsp:sp modelId="{FCF58805-7140-48FC-AA7F-E0C024A41E49}">
      <dsp:nvSpPr>
        <dsp:cNvPr id="0" name=""/>
        <dsp:cNvSpPr/>
      </dsp:nvSpPr>
      <dsp:spPr>
        <a:xfrm>
          <a:off x="0" y="2840268"/>
          <a:ext cx="6570578" cy="1453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8616" tIns="33020" rIns="184912" bIns="33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000" kern="1200" dirty="0" smtClean="0">
              <a:solidFill>
                <a:schemeClr val="bg1"/>
              </a:solidFill>
            </a:rPr>
            <a:t>Microscope mode imaging uses ion-optical microscope elements to project the spatial origin of the ions onto a position-sensitive detector.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000" kern="1200" dirty="0" smtClean="0">
              <a:solidFill>
                <a:schemeClr val="bg1"/>
              </a:solidFill>
            </a:rPr>
            <a:t>It has a finite depth of vision, which makes sample preparation more critical.</a:t>
          </a:r>
          <a:endParaRPr lang="en-US" sz="2000" kern="1200" dirty="0">
            <a:solidFill>
              <a:schemeClr val="bg1"/>
            </a:solidFill>
            <a:cs typeface="Arial" pitchFamily="34" charset="0"/>
          </a:endParaRPr>
        </a:p>
      </dsp:txBody>
      <dsp:txXfrm>
        <a:off x="0" y="2840268"/>
        <a:ext cx="6570578" cy="145313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8805758-D2E5-47F1-BDC8-64F96AB8377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9A4D7A7-60FE-4B51-8D3B-098FB2A1B3D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866161-D383-45DC-9645-1D21647A8641}" type="datetimeFigureOut">
              <a:rPr lang="en-US" smtClean="0"/>
              <a:t>12/18/2020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48030B-DA71-4B18-AA7C-F991BCB518A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D65FCA-070F-4A6D-A2E0-D5EBEAABC9C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64D2B8-7AFA-4F86-9DF3-A6BBE4E238C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034828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3789D0-CA34-4934-A369-C3113E12A3EF}" type="datetimeFigureOut">
              <a:rPr lang="en-US" smtClean="0"/>
              <a:t>12/18/2020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D79418-37EB-4378-AD22-89DBB000B0D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46424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Notes to presenter: </a:t>
            </a:r>
          </a:p>
          <a:p>
            <a:r>
              <a:rPr lang="en-US" i="1" dirty="0"/>
              <a:t>What is your purpose for sharing this reflection</a:t>
            </a:r>
            <a:r>
              <a:rPr lang="en-US" i="1" baseline="0" dirty="0"/>
              <a:t>?</a:t>
            </a:r>
          </a:p>
          <a:p>
            <a:r>
              <a:rPr lang="en-US" i="1" baseline="0" dirty="0"/>
              <a:t>Is it at the end of a unit or project?  </a:t>
            </a:r>
          </a:p>
          <a:p>
            <a:r>
              <a:rPr lang="en-US" i="1" baseline="0" dirty="0"/>
              <a:t>Are you sharing this reflection, at the attainment of a learning goal you set for yourself?  </a:t>
            </a:r>
          </a:p>
          <a:p>
            <a:r>
              <a:rPr lang="en-US" i="1" baseline="0" dirty="0"/>
              <a:t>Is it at the end of a course?  </a:t>
            </a:r>
          </a:p>
          <a:p>
            <a:endParaRPr lang="en-US" baseline="0" dirty="0"/>
          </a:p>
          <a:p>
            <a:r>
              <a:rPr lang="en-US" baseline="0" dirty="0"/>
              <a:t>State your purpose for the reflection or even the purpose of the learning experience or learning goal.  Be clear and be specific in stating your purpose.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D79418-37EB-4378-AD22-89DBB000B0DA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37738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Notes to presenter: </a:t>
            </a:r>
          </a:p>
          <a:p>
            <a:r>
              <a:rPr lang="en-US" b="0" i="1" dirty="0">
                <a:latin typeface="Segoe UI" panose="020B0502040204020203" pitchFamily="34" charset="0"/>
                <a:cs typeface="Segoe UI" panose="020B0502040204020203" pitchFamily="34" charset="0"/>
              </a:rPr>
              <a:t>Description of what you learned in your own words on one side.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1" dirty="0">
                <a:latin typeface="Segoe UI" panose="020B0502040204020203" pitchFamily="34" charset="0"/>
                <a:cs typeface="Segoe UI" panose="020B0502040204020203" pitchFamily="34" charset="0"/>
              </a:rPr>
              <a:t>Include information about the topic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1" dirty="0">
                <a:latin typeface="Segoe UI" panose="020B0502040204020203" pitchFamily="34" charset="0"/>
                <a:cs typeface="Segoe UI" panose="020B0502040204020203" pitchFamily="34" charset="0"/>
              </a:rPr>
              <a:t>Details about the topic will also be helpful here. 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1" dirty="0">
                <a:latin typeface="Segoe UI" panose="020B0502040204020203" pitchFamily="34" charset="0"/>
                <a:cs typeface="Segoe UI" panose="020B0502040204020203" pitchFamily="34" charset="0"/>
              </a:rPr>
              <a:t>Tell the story of your learning experience.  Just like a story there should always be a beginning, middle and an end.</a:t>
            </a:r>
          </a:p>
          <a:p>
            <a:r>
              <a:rPr lang="en-US" b="0" i="1" dirty="0">
                <a:latin typeface="Segoe UI" panose="020B0502040204020203" pitchFamily="34" charset="0"/>
                <a:cs typeface="Segoe UI" panose="020B0502040204020203" pitchFamily="34" charset="0"/>
              </a:rPr>
              <a:t>On the other side, you can add a graphic that provides evidence of what you learned.</a:t>
            </a:r>
          </a:p>
          <a:p>
            <a:endParaRPr lang="en-US" dirty="0"/>
          </a:p>
          <a:p>
            <a:r>
              <a:rPr lang="en-US" dirty="0"/>
              <a:t>Feel free to use more than one slide to reflect upon your process.  It also helps to add some video of your process.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D79418-37EB-4378-AD22-89DBB000B0DA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99150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Notes to presenter: </a:t>
            </a:r>
          </a:p>
          <a:p>
            <a:r>
              <a:rPr lang="en-US" b="0" i="1" dirty="0">
                <a:latin typeface="Segoe UI" panose="020B0502040204020203" pitchFamily="34" charset="0"/>
                <a:cs typeface="Segoe UI" panose="020B0502040204020203" pitchFamily="34" charset="0"/>
              </a:rPr>
              <a:t>What did you think at first?</a:t>
            </a:r>
          </a:p>
          <a:p>
            <a:r>
              <a:rPr lang="en-US" b="0" i="1" dirty="0">
                <a:latin typeface="Segoe UI" panose="020B0502040204020203" pitchFamily="34" charset="0"/>
                <a:cs typeface="Segoe UI" panose="020B0502040204020203" pitchFamily="34" charset="0"/>
              </a:rPr>
              <a:t>What obstacles did you encounter along the way?</a:t>
            </a:r>
          </a:p>
          <a:p>
            <a:r>
              <a:rPr lang="en-US" b="0" i="1" dirty="0">
                <a:latin typeface="Segoe UI" panose="020B0502040204020203" pitchFamily="34" charset="0"/>
                <a:cs typeface="Segoe UI" panose="020B0502040204020203" pitchFamily="34" charset="0"/>
              </a:rPr>
              <a:t>How did you overcome those obstacles?</a:t>
            </a:r>
          </a:p>
          <a:p>
            <a:r>
              <a:rPr lang="en-US" b="0" i="1" dirty="0">
                <a:latin typeface="Segoe UI" panose="020B0502040204020203" pitchFamily="34" charset="0"/>
                <a:cs typeface="Segoe UI" panose="020B0502040204020203" pitchFamily="34" charset="0"/>
              </a:rPr>
              <a:t>What images can you add to support your process?</a:t>
            </a:r>
          </a:p>
          <a:p>
            <a:endParaRPr lang="en-US" dirty="0"/>
          </a:p>
          <a:p>
            <a:r>
              <a:rPr lang="en-US" dirty="0"/>
              <a:t>This SmartArt allows you add images and text to help outline your process.  If a picture is worth a thousand words, then pictures and words should help you communicate this reflection on learning perfectly!  You can always click on Insert&gt;SmartArt to change this graphic or select the graphic and click on the Design contextual menu to change the colors.</a:t>
            </a:r>
          </a:p>
          <a:p>
            <a:endParaRPr lang="en-US" dirty="0"/>
          </a:p>
          <a:p>
            <a:r>
              <a:rPr lang="en-US" dirty="0"/>
              <a:t>Feel free to use more than one slide to reflect upon your process.  It also helps to add some video of your process.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D79418-37EB-4378-AD22-89DBB000B0DA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70167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Notes to presenter: </a:t>
            </a:r>
          </a:p>
          <a:p>
            <a:r>
              <a:rPr lang="en-US" b="0" i="1" dirty="0">
                <a:latin typeface="Segoe UI" panose="020B0502040204020203" pitchFamily="34" charset="0"/>
                <a:cs typeface="Segoe UI" panose="020B0502040204020203" pitchFamily="34" charset="0"/>
              </a:rPr>
              <a:t>What steps will you be taking as a result of this learning experience?</a:t>
            </a:r>
          </a:p>
          <a:p>
            <a:r>
              <a:rPr lang="en-US" b="0" i="1" dirty="0">
                <a:latin typeface="Segoe UI" panose="020B0502040204020203" pitchFamily="34" charset="0"/>
                <a:cs typeface="Segoe UI" panose="020B0502040204020203" pitchFamily="34" charset="0"/>
              </a:rPr>
              <a:t>Did you learn from any failed experiences?  How will you do things differently?</a:t>
            </a:r>
          </a:p>
          <a:p>
            <a:r>
              <a:rPr lang="en-US" b="0" i="1" dirty="0">
                <a:latin typeface="Segoe UI" panose="020B0502040204020203" pitchFamily="34" charset="0"/>
                <a:cs typeface="Segoe UI" panose="020B0502040204020203" pitchFamily="34" charset="0"/>
              </a:rPr>
              <a:t>What advice will you give to others so they can learn from your experiences?</a:t>
            </a:r>
          </a:p>
          <a:p>
            <a:r>
              <a:rPr lang="en-US" b="0" i="1" dirty="0">
                <a:latin typeface="Segoe UI" panose="020B0502040204020203" pitchFamily="34" charset="0"/>
                <a:cs typeface="Segoe UI" panose="020B0502040204020203" pitchFamily="34" charset="0"/>
              </a:rPr>
              <a:t>How can you share what you learned with a real-world audience?  </a:t>
            </a:r>
          </a:p>
          <a:p>
            <a:endParaRPr lang="en-US" dirty="0"/>
          </a:p>
          <a:p>
            <a:r>
              <a:rPr lang="en-US" b="1" dirty="0"/>
              <a:t>Some examples of next steps might be: </a:t>
            </a:r>
          </a:p>
          <a:p>
            <a:pPr marL="228600" indent="-228600">
              <a:buAutoNum type="arabicPeriod"/>
            </a:pPr>
            <a:r>
              <a:rPr lang="en-US" dirty="0"/>
              <a:t>After</a:t>
            </a:r>
            <a:r>
              <a:rPr lang="en-US" baseline="0" dirty="0"/>
              <a:t> delivering my first persuasive presentation, I am thinking about joining the debate team.</a:t>
            </a:r>
          </a:p>
          <a:p>
            <a:pPr marL="228600" indent="-228600">
              <a:buAutoNum type="arabicPeriod"/>
            </a:pPr>
            <a:r>
              <a:rPr lang="en-US" baseline="0" dirty="0"/>
              <a:t>After making my first film, I’m considering entering it in our school film festival or local film festival.</a:t>
            </a:r>
          </a:p>
          <a:p>
            <a:pPr marL="228600" indent="-228600">
              <a:buAutoNum type="arabicPeriod"/>
            </a:pPr>
            <a:r>
              <a:rPr lang="en-US" baseline="0" dirty="0"/>
              <a:t>After connecting with this career expert, I’d like to do some research on that career field because it sounds interesting to me.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This SmartArt allows you add images and text to help outline your process.  If a picture is worth a thousand words, then pictures and words should help you communicate this reflection on learning perfectly!  You can always click on Insert&gt;SmartArt to change this graphic or select the graphic and click on the Design contextual menu to change the colors.</a:t>
            </a:r>
          </a:p>
          <a:p>
            <a:endParaRPr lang="en-US" dirty="0"/>
          </a:p>
          <a:p>
            <a:r>
              <a:rPr lang="en-US" dirty="0"/>
              <a:t>Feel free to use more than one slide to share your next steps.  It also helps to add some video content to explain your message.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D79418-37EB-4378-AD22-89DBB000B0DA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13110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Large </a:t>
            </a:r>
            <a:r>
              <a:rPr lang="en-US" dirty="0" err="1"/>
              <a:t>pij</a:t>
            </a:r>
            <a:r>
              <a:rPr lang="en-US" dirty="0"/>
              <a:t> modeled by small </a:t>
            </a:r>
            <a:r>
              <a:rPr lang="en-US" dirty="0" err="1"/>
              <a:t>qij</a:t>
            </a:r>
            <a:r>
              <a:rPr lang="en-US" dirty="0"/>
              <a:t> : Large penalty</a:t>
            </a:r>
          </a:p>
          <a:p>
            <a:r>
              <a:rPr lang="en-US" dirty="0"/>
              <a:t>Small </a:t>
            </a:r>
            <a:r>
              <a:rPr lang="en-US" dirty="0" err="1"/>
              <a:t>pij</a:t>
            </a:r>
            <a:r>
              <a:rPr lang="en-US" dirty="0"/>
              <a:t> modeled by large </a:t>
            </a:r>
            <a:r>
              <a:rPr lang="en-US" dirty="0" err="1"/>
              <a:t>qij</a:t>
            </a:r>
            <a:r>
              <a:rPr lang="en-US" dirty="0"/>
              <a:t> : Small penalty</a:t>
            </a:r>
          </a:p>
          <a:p>
            <a:r>
              <a:rPr lang="en-US" dirty="0"/>
              <a:t>t-SNE mainly preserves local similarity structure of the data</a:t>
            </a:r>
          </a:p>
        </p:txBody>
      </p:sp>
    </p:spTree>
    <p:extLst>
      <p:ext uri="{BB962C8B-B14F-4D97-AF65-F5344CB8AC3E}">
        <p14:creationId xmlns:p14="http://schemas.microsoft.com/office/powerpoint/2010/main" val="3563052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Notes to presenter: </a:t>
            </a:r>
          </a:p>
          <a:p>
            <a:r>
              <a:rPr lang="en-US" b="0" i="1" dirty="0">
                <a:latin typeface="Segoe UI" panose="020B0502040204020203" pitchFamily="34" charset="0"/>
                <a:cs typeface="Segoe UI" panose="020B0502040204020203" pitchFamily="34" charset="0"/>
              </a:rPr>
              <a:t>What was important about this learning experience?</a:t>
            </a:r>
          </a:p>
          <a:p>
            <a:r>
              <a:rPr lang="en-US" b="0" i="1" dirty="0">
                <a:latin typeface="Segoe UI" panose="020B0502040204020203" pitchFamily="34" charset="0"/>
                <a:cs typeface="Segoe UI" panose="020B0502040204020203" pitchFamily="34" charset="0"/>
              </a:rPr>
              <a:t>How is it relevant to your course, yourself, or your society or community?</a:t>
            </a:r>
          </a:p>
          <a:p>
            <a:r>
              <a:rPr lang="en-US" b="0" i="1" dirty="0">
                <a:latin typeface="Segoe UI" panose="020B0502040204020203" pitchFamily="34" charset="0"/>
                <a:cs typeface="Segoe UI" panose="020B0502040204020203" pitchFamily="34" charset="0"/>
              </a:rPr>
              <a:t>Why is this significant?</a:t>
            </a:r>
          </a:p>
          <a:p>
            <a:endParaRPr lang="en-US" dirty="0"/>
          </a:p>
          <a:p>
            <a:r>
              <a:rPr lang="en-US" dirty="0"/>
              <a:t>This SmartArt allows you add images and text to help outline your process.  If a picture is worth a thousand words, then pictures and words should help you communicate this reflection on learning perfectly!  You can always click on Insert&gt;SmartArt to change this graphic or select the graphic and click on the Design contextual menu to change the colors.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D79418-37EB-4378-AD22-89DBB000B0DA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81709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Notes to presenter: </a:t>
            </a:r>
          </a:p>
          <a:p>
            <a:r>
              <a:rPr lang="en-US" b="0" i="1" dirty="0">
                <a:latin typeface="Segoe UI" panose="020B0502040204020203" pitchFamily="34" charset="0"/>
                <a:cs typeface="Segoe UI" panose="020B0502040204020203" pitchFamily="34" charset="0"/>
              </a:rPr>
              <a:t>What was important about this learning experience?</a:t>
            </a:r>
          </a:p>
          <a:p>
            <a:r>
              <a:rPr lang="en-US" b="0" i="1" dirty="0">
                <a:latin typeface="Segoe UI" panose="020B0502040204020203" pitchFamily="34" charset="0"/>
                <a:cs typeface="Segoe UI" panose="020B0502040204020203" pitchFamily="34" charset="0"/>
              </a:rPr>
              <a:t>How is it relevant to your course, yourself, or your society or community?</a:t>
            </a:r>
          </a:p>
          <a:p>
            <a:r>
              <a:rPr lang="en-US" b="0" i="1" dirty="0">
                <a:latin typeface="Segoe UI" panose="020B0502040204020203" pitchFamily="34" charset="0"/>
                <a:cs typeface="Segoe UI" panose="020B0502040204020203" pitchFamily="34" charset="0"/>
              </a:rPr>
              <a:t>Why is this significant?</a:t>
            </a:r>
          </a:p>
          <a:p>
            <a:endParaRPr lang="en-US" dirty="0"/>
          </a:p>
          <a:p>
            <a:r>
              <a:rPr lang="en-US" dirty="0"/>
              <a:t>This SmartArt allows you add images and text to help outline your process.  If a picture is worth a thousand words, then pictures and words should help you communicate this reflection on learning perfectly!  You can always click on Insert&gt;SmartArt to change this graphic or select the graphic and click on the Design contextual menu to change the colors.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D79418-37EB-4378-AD22-89DBB000B0DA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35488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DD826893-9059-400D-A708-615823828BC9}"/>
              </a:ext>
            </a:extLst>
          </p:cNvPr>
          <p:cNvGrpSpPr/>
          <p:nvPr userDrawn="1"/>
        </p:nvGrpSpPr>
        <p:grpSpPr bwMode="ltGray">
          <a:xfrm>
            <a:off x="7232499" y="-159283"/>
            <a:ext cx="4959501" cy="5525761"/>
            <a:chOff x="7232499" y="-159283"/>
            <a:chExt cx="4959501" cy="5525761"/>
          </a:xfrm>
          <a:solidFill>
            <a:srgbClr val="76280B">
              <a:alpha val="60000"/>
            </a:srgbClr>
          </a:solidFill>
        </p:grpSpPr>
        <p:pic>
          <p:nvPicPr>
            <p:cNvPr id="10" name="Graphic 9" descr="Single gear">
              <a:extLst>
                <a:ext uri="{FF2B5EF4-FFF2-40B4-BE49-F238E27FC236}">
                  <a16:creationId xmlns:a16="http://schemas.microsoft.com/office/drawing/2014/main" id="{4BD7AE3B-6321-488C-8378-B441F7AC62CC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 t="18078" r="23442"/>
            <a:stretch/>
          </p:blipFill>
          <p:spPr bwMode="ltGray">
            <a:xfrm>
              <a:off x="8994950" y="0"/>
              <a:ext cx="3197050" cy="3421066"/>
            </a:xfrm>
            <a:prstGeom prst="rect">
              <a:avLst/>
            </a:prstGeom>
          </p:spPr>
        </p:pic>
        <p:pic>
          <p:nvPicPr>
            <p:cNvPr id="11" name="Graphic 10" descr="Single gear">
              <a:extLst>
                <a:ext uri="{FF2B5EF4-FFF2-40B4-BE49-F238E27FC236}">
                  <a16:creationId xmlns:a16="http://schemas.microsoft.com/office/drawing/2014/main" id="{52566813-48BF-44A8-9FBD-C9035FDE143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 bwMode="ltGray">
            <a:xfrm>
              <a:off x="7232499" y="667872"/>
              <a:ext cx="2880000" cy="2880000"/>
            </a:xfrm>
            <a:prstGeom prst="rect">
              <a:avLst/>
            </a:prstGeom>
          </p:spPr>
        </p:pic>
        <p:pic>
          <p:nvPicPr>
            <p:cNvPr id="14" name="Graphic 13" descr="Single gear">
              <a:extLst>
                <a:ext uri="{FF2B5EF4-FFF2-40B4-BE49-F238E27FC236}">
                  <a16:creationId xmlns:a16="http://schemas.microsoft.com/office/drawing/2014/main" id="{C9098912-FEFB-4951-B070-7ED0F1D4555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 bwMode="ltGray">
            <a:xfrm>
              <a:off x="8746667" y="2486478"/>
              <a:ext cx="2880000" cy="2880000"/>
            </a:xfrm>
            <a:prstGeom prst="rect">
              <a:avLst/>
            </a:prstGeom>
          </p:spPr>
        </p:pic>
        <p:pic>
          <p:nvPicPr>
            <p:cNvPr id="15" name="Graphic 14" descr="Single gear">
              <a:extLst>
                <a:ext uri="{FF2B5EF4-FFF2-40B4-BE49-F238E27FC236}">
                  <a16:creationId xmlns:a16="http://schemas.microsoft.com/office/drawing/2014/main" id="{7187CCFC-946C-4708-98C2-CC97857A516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 bwMode="ltGray">
            <a:xfrm>
              <a:off x="8501643" y="-159283"/>
              <a:ext cx="1620000" cy="1620000"/>
            </a:xfrm>
            <a:prstGeom prst="rect">
              <a:avLst/>
            </a:prstGeom>
          </p:spPr>
        </p:pic>
      </p:grpSp>
      <p:sp>
        <p:nvSpPr>
          <p:cNvPr id="9" name="Rectangle 8"/>
          <p:cNvSpPr/>
          <p:nvPr/>
        </p:nvSpPr>
        <p:spPr bwMode="ltGray">
          <a:xfrm>
            <a:off x="1704975" y="2598834"/>
            <a:ext cx="8782050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293" y="2742465"/>
            <a:ext cx="8494463" cy="1373070"/>
          </a:xfrm>
        </p:spPr>
        <p:txBody>
          <a:bodyPr anchor="b">
            <a:noAutofit/>
          </a:bodyPr>
          <a:lstStyle>
            <a:lvl1pPr algn="ctr">
              <a:defRPr sz="5400"/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799" y="4394039"/>
            <a:ext cx="8493957" cy="1117687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smtClean="0"/>
              <a:t>Click to edit Master subtitle style</a:t>
            </a:r>
            <a:endParaRPr lang="en-US" noProof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112956" y="5936187"/>
            <a:ext cx="2743200" cy="365125"/>
          </a:xfrm>
        </p:spPr>
        <p:txBody>
          <a:bodyPr/>
          <a:lstStyle/>
          <a:p>
            <a:fld id="{616D6166-2B42-4F11-BAA6-8ABAE1BE810C}" type="datetimeFigureOut">
              <a:rPr lang="en-US" noProof="0" smtClean="0"/>
              <a:t>12/18/2020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42296" y="5936188"/>
            <a:ext cx="6870660" cy="365125"/>
          </a:xfrm>
        </p:spPr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0A59AF3-34E3-4F2D-B219-533C8164A410}"/>
              </a:ext>
            </a:extLst>
          </p:cNvPr>
          <p:cNvSpPr/>
          <p:nvPr userDrawn="1"/>
        </p:nvSpPr>
        <p:spPr>
          <a:xfrm>
            <a:off x="0" y="2590078"/>
            <a:ext cx="1602997" cy="1660332"/>
          </a:xfrm>
          <a:prstGeom prst="rect">
            <a:avLst/>
          </a:prstGeom>
          <a:solidFill>
            <a:srgbClr val="942D0B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B98DDA9-3997-4600-985C-44C2CABD0BA3}"/>
              </a:ext>
            </a:extLst>
          </p:cNvPr>
          <p:cNvSpPr/>
          <p:nvPr userDrawn="1"/>
        </p:nvSpPr>
        <p:spPr>
          <a:xfrm>
            <a:off x="10606797" y="2590077"/>
            <a:ext cx="1602997" cy="1660331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03518" y="2750779"/>
            <a:ext cx="1171888" cy="1356442"/>
          </a:xfrm>
        </p:spPr>
        <p:txBody>
          <a:bodyPr/>
          <a:lstStyle/>
          <a:p>
            <a:fld id="{9E3FA76C-C565-46B6-8652-D75785E2521F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889682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AC2D2AED-B2EF-46D8-BC7C-81AE25C80786}"/>
              </a:ext>
            </a:extLst>
          </p:cNvPr>
          <p:cNvGrpSpPr/>
          <p:nvPr userDrawn="1"/>
        </p:nvGrpSpPr>
        <p:grpSpPr bwMode="ltGray">
          <a:xfrm>
            <a:off x="7232499" y="-159283"/>
            <a:ext cx="4959501" cy="5224009"/>
            <a:chOff x="7232499" y="-159283"/>
            <a:chExt cx="4959501" cy="5224009"/>
          </a:xfrm>
          <a:solidFill>
            <a:srgbClr val="76280B">
              <a:alpha val="60000"/>
            </a:srgbClr>
          </a:solidFill>
        </p:grpSpPr>
        <p:pic>
          <p:nvPicPr>
            <p:cNvPr id="8" name="Graphic 7" descr="Single gear">
              <a:extLst>
                <a:ext uri="{FF2B5EF4-FFF2-40B4-BE49-F238E27FC236}">
                  <a16:creationId xmlns:a16="http://schemas.microsoft.com/office/drawing/2014/main" id="{2F9289FC-9317-4EC5-8064-00D34185019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 t="18078" r="23442"/>
            <a:stretch/>
          </p:blipFill>
          <p:spPr bwMode="ltGray">
            <a:xfrm>
              <a:off x="8994950" y="0"/>
              <a:ext cx="3197050" cy="3421066"/>
            </a:xfrm>
            <a:prstGeom prst="rect">
              <a:avLst/>
            </a:prstGeom>
          </p:spPr>
        </p:pic>
        <p:pic>
          <p:nvPicPr>
            <p:cNvPr id="9" name="Graphic 8" descr="Single gear">
              <a:extLst>
                <a:ext uri="{FF2B5EF4-FFF2-40B4-BE49-F238E27FC236}">
                  <a16:creationId xmlns:a16="http://schemas.microsoft.com/office/drawing/2014/main" id="{09784D29-4AB9-4581-A176-2BC2AD58F82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 bwMode="ltGray">
            <a:xfrm>
              <a:off x="7232499" y="667872"/>
              <a:ext cx="2880000" cy="2880000"/>
            </a:xfrm>
            <a:prstGeom prst="rect">
              <a:avLst/>
            </a:prstGeom>
          </p:spPr>
        </p:pic>
        <p:pic>
          <p:nvPicPr>
            <p:cNvPr id="10" name="Graphic 9" descr="Single gear">
              <a:extLst>
                <a:ext uri="{FF2B5EF4-FFF2-40B4-BE49-F238E27FC236}">
                  <a16:creationId xmlns:a16="http://schemas.microsoft.com/office/drawing/2014/main" id="{25EF2775-3EFB-4A64-8FAF-4D8B56AE073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 bwMode="ltGray">
            <a:xfrm>
              <a:off x="8746667" y="2184726"/>
              <a:ext cx="2880000" cy="2880000"/>
            </a:xfrm>
            <a:prstGeom prst="rect">
              <a:avLst/>
            </a:prstGeom>
          </p:spPr>
        </p:pic>
        <p:pic>
          <p:nvPicPr>
            <p:cNvPr id="11" name="Graphic 10" descr="Single gear">
              <a:extLst>
                <a:ext uri="{FF2B5EF4-FFF2-40B4-BE49-F238E27FC236}">
                  <a16:creationId xmlns:a16="http://schemas.microsoft.com/office/drawing/2014/main" id="{A34C11DA-4074-454D-800C-0FC5FBF1CD1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 bwMode="ltGray">
            <a:xfrm>
              <a:off x="8501643" y="-159283"/>
              <a:ext cx="1620000" cy="1620000"/>
            </a:xfrm>
            <a:prstGeom prst="rect">
              <a:avLst/>
            </a:prstGeom>
          </p:spPr>
        </p:pic>
      </p:grpSp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D6166-2B42-4F11-BAA6-8ABAE1BE810C}" type="datetimeFigureOut">
              <a:rPr lang="en-US" noProof="0" smtClean="0"/>
              <a:t>12/18/2020</a:t>
            </a:fld>
            <a:endParaRPr lang="en-US" noProof="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FA76C-C565-46B6-8652-D75785E2521F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354064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9F6BBB30-80DB-4A1B-9DD3-A090C4EF2F33}"/>
              </a:ext>
            </a:extLst>
          </p:cNvPr>
          <p:cNvGrpSpPr/>
          <p:nvPr userDrawn="1"/>
        </p:nvGrpSpPr>
        <p:grpSpPr bwMode="ltGray">
          <a:xfrm rot="5400000">
            <a:off x="7251814" y="1766245"/>
            <a:ext cx="4959501" cy="5224009"/>
            <a:chOff x="7232499" y="-159283"/>
            <a:chExt cx="4959501" cy="5224009"/>
          </a:xfrm>
          <a:solidFill>
            <a:srgbClr val="76280B">
              <a:alpha val="60000"/>
            </a:srgbClr>
          </a:solidFill>
        </p:grpSpPr>
        <p:pic>
          <p:nvPicPr>
            <p:cNvPr id="18" name="Graphic 17" descr="Single gear">
              <a:extLst>
                <a:ext uri="{FF2B5EF4-FFF2-40B4-BE49-F238E27FC236}">
                  <a16:creationId xmlns:a16="http://schemas.microsoft.com/office/drawing/2014/main" id="{4FC3313D-A401-4847-ABED-CDF1803D067C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 t="18078" r="23442"/>
            <a:stretch/>
          </p:blipFill>
          <p:spPr bwMode="ltGray">
            <a:xfrm>
              <a:off x="8994950" y="0"/>
              <a:ext cx="3197050" cy="3421066"/>
            </a:xfrm>
            <a:prstGeom prst="rect">
              <a:avLst/>
            </a:prstGeom>
          </p:spPr>
        </p:pic>
        <p:pic>
          <p:nvPicPr>
            <p:cNvPr id="19" name="Graphic 18" descr="Single gear">
              <a:extLst>
                <a:ext uri="{FF2B5EF4-FFF2-40B4-BE49-F238E27FC236}">
                  <a16:creationId xmlns:a16="http://schemas.microsoft.com/office/drawing/2014/main" id="{62BA598A-71EC-4BD4-8924-8F16E990AF5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 bwMode="ltGray">
            <a:xfrm>
              <a:off x="7232499" y="667872"/>
              <a:ext cx="2880000" cy="2880000"/>
            </a:xfrm>
            <a:prstGeom prst="rect">
              <a:avLst/>
            </a:prstGeom>
          </p:spPr>
        </p:pic>
        <p:pic>
          <p:nvPicPr>
            <p:cNvPr id="20" name="Graphic 19" descr="Single gear">
              <a:extLst>
                <a:ext uri="{FF2B5EF4-FFF2-40B4-BE49-F238E27FC236}">
                  <a16:creationId xmlns:a16="http://schemas.microsoft.com/office/drawing/2014/main" id="{2086399E-589B-48EE-B396-961A783106E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 bwMode="ltGray">
            <a:xfrm>
              <a:off x="8746667" y="2184726"/>
              <a:ext cx="2880000" cy="2880000"/>
            </a:xfrm>
            <a:prstGeom prst="rect">
              <a:avLst/>
            </a:prstGeom>
          </p:spPr>
        </p:pic>
        <p:pic>
          <p:nvPicPr>
            <p:cNvPr id="21" name="Graphic 20" descr="Single gear">
              <a:extLst>
                <a:ext uri="{FF2B5EF4-FFF2-40B4-BE49-F238E27FC236}">
                  <a16:creationId xmlns:a16="http://schemas.microsoft.com/office/drawing/2014/main" id="{F2A039E4-F69C-4905-B047-6891B77F8CA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 bwMode="ltGray">
            <a:xfrm>
              <a:off x="8501643" y="-159283"/>
              <a:ext cx="1620000" cy="1620000"/>
            </a:xfrm>
            <a:prstGeom prst="rect">
              <a:avLst/>
            </a:prstGeom>
          </p:spPr>
        </p:pic>
      </p:grpSp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1" y="1970240"/>
            <a:ext cx="10437812" cy="321164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175260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-3554" y="609600"/>
            <a:ext cx="1602997" cy="1368198"/>
          </a:xfrm>
          <a:prstGeom prst="rect">
            <a:avLst/>
          </a:prstGeom>
          <a:solidFill>
            <a:srgbClr val="942D0B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29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38446" y="2336873"/>
            <a:ext cx="5608336" cy="3599313"/>
          </a:xfrm>
        </p:spPr>
        <p:txBody>
          <a:bodyPr/>
          <a:lstStyle/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4329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9303581" y="5936187"/>
            <a:ext cx="2743200" cy="365125"/>
          </a:xfrm>
        </p:spPr>
        <p:txBody>
          <a:bodyPr/>
          <a:lstStyle/>
          <a:p>
            <a:fld id="{616D6166-2B42-4F11-BAA6-8ABAE1BE810C}" type="datetimeFigureOut">
              <a:rPr lang="en-US" noProof="0" smtClean="0"/>
              <a:t>12/18/2020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432921" y="5936188"/>
            <a:ext cx="6870660" cy="365125"/>
          </a:xfrm>
        </p:spPr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40074" y="753227"/>
            <a:ext cx="1154151" cy="1090789"/>
          </a:xfrm>
        </p:spPr>
        <p:txBody>
          <a:bodyPr/>
          <a:lstStyle/>
          <a:p>
            <a:fld id="{9E3FA76C-C565-46B6-8652-D75785E2521F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207027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9F6BBB30-80DB-4A1B-9DD3-A090C4EF2F33}"/>
              </a:ext>
            </a:extLst>
          </p:cNvPr>
          <p:cNvGrpSpPr/>
          <p:nvPr userDrawn="1"/>
        </p:nvGrpSpPr>
        <p:grpSpPr bwMode="ltGray">
          <a:xfrm rot="5400000">
            <a:off x="7251814" y="1766245"/>
            <a:ext cx="4959501" cy="5224009"/>
            <a:chOff x="7232499" y="-159283"/>
            <a:chExt cx="4959501" cy="5224009"/>
          </a:xfrm>
          <a:solidFill>
            <a:srgbClr val="76280B">
              <a:alpha val="60000"/>
            </a:srgbClr>
          </a:solidFill>
        </p:grpSpPr>
        <p:pic>
          <p:nvPicPr>
            <p:cNvPr id="18" name="Graphic 17" descr="Single gear">
              <a:extLst>
                <a:ext uri="{FF2B5EF4-FFF2-40B4-BE49-F238E27FC236}">
                  <a16:creationId xmlns:a16="http://schemas.microsoft.com/office/drawing/2014/main" id="{4FC3313D-A401-4847-ABED-CDF1803D067C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 t="18078" r="23442"/>
            <a:stretch/>
          </p:blipFill>
          <p:spPr bwMode="ltGray">
            <a:xfrm>
              <a:off x="8994950" y="0"/>
              <a:ext cx="3197050" cy="3421066"/>
            </a:xfrm>
            <a:prstGeom prst="rect">
              <a:avLst/>
            </a:prstGeom>
          </p:spPr>
        </p:pic>
        <p:pic>
          <p:nvPicPr>
            <p:cNvPr id="19" name="Graphic 18" descr="Single gear">
              <a:extLst>
                <a:ext uri="{FF2B5EF4-FFF2-40B4-BE49-F238E27FC236}">
                  <a16:creationId xmlns:a16="http://schemas.microsoft.com/office/drawing/2014/main" id="{62BA598A-71EC-4BD4-8924-8F16E990AF5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 bwMode="ltGray">
            <a:xfrm>
              <a:off x="7232499" y="667872"/>
              <a:ext cx="2880000" cy="2880000"/>
            </a:xfrm>
            <a:prstGeom prst="rect">
              <a:avLst/>
            </a:prstGeom>
          </p:spPr>
        </p:pic>
        <p:pic>
          <p:nvPicPr>
            <p:cNvPr id="20" name="Graphic 19" descr="Single gear">
              <a:extLst>
                <a:ext uri="{FF2B5EF4-FFF2-40B4-BE49-F238E27FC236}">
                  <a16:creationId xmlns:a16="http://schemas.microsoft.com/office/drawing/2014/main" id="{2086399E-589B-48EE-B396-961A783106E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 bwMode="ltGray">
            <a:xfrm>
              <a:off x="8746667" y="2184726"/>
              <a:ext cx="2880000" cy="2880000"/>
            </a:xfrm>
            <a:prstGeom prst="rect">
              <a:avLst/>
            </a:prstGeom>
          </p:spPr>
        </p:pic>
        <p:pic>
          <p:nvPicPr>
            <p:cNvPr id="21" name="Graphic 20" descr="Single gear">
              <a:extLst>
                <a:ext uri="{FF2B5EF4-FFF2-40B4-BE49-F238E27FC236}">
                  <a16:creationId xmlns:a16="http://schemas.microsoft.com/office/drawing/2014/main" id="{F2A039E4-F69C-4905-B047-6891B77F8CA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 bwMode="ltGray">
            <a:xfrm>
              <a:off x="8501643" y="-159283"/>
              <a:ext cx="1620000" cy="1620000"/>
            </a:xfrm>
            <a:prstGeom prst="rect">
              <a:avLst/>
            </a:prstGeom>
          </p:spPr>
        </p:pic>
      </p:grpSp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1" y="1970240"/>
            <a:ext cx="10437812" cy="321164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175260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-3554" y="609600"/>
            <a:ext cx="1602997" cy="1368198"/>
          </a:xfrm>
          <a:prstGeom prst="rect">
            <a:avLst/>
          </a:prstGeom>
          <a:solidFill>
            <a:srgbClr val="942D0B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29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432922" y="2336872"/>
            <a:ext cx="2620817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9303581" y="5936187"/>
            <a:ext cx="2743200" cy="365125"/>
          </a:xfrm>
        </p:spPr>
        <p:txBody>
          <a:bodyPr/>
          <a:lstStyle/>
          <a:p>
            <a:fld id="{616D6166-2B42-4F11-BAA6-8ABAE1BE810C}" type="datetimeFigureOut">
              <a:rPr lang="en-US" noProof="0" smtClean="0"/>
              <a:t>12/18/2020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432921" y="5936188"/>
            <a:ext cx="6870660" cy="365125"/>
          </a:xfrm>
        </p:spPr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40074" y="753227"/>
            <a:ext cx="1154151" cy="1090789"/>
          </a:xfrm>
        </p:spPr>
        <p:txBody>
          <a:bodyPr/>
          <a:lstStyle/>
          <a:p>
            <a:fld id="{9E3FA76C-C565-46B6-8652-D75785E2521F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5E59F855-D2A7-4662-804E-17B59CD1A41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13022" y="2327474"/>
            <a:ext cx="6833757" cy="360871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757395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1090482"/>
          </a:xfrm>
        </p:spPr>
        <p:txBody>
          <a:bodyPr anchor="ctr" anchorCtr="0">
            <a:normAutofit/>
          </a:bodyPr>
          <a:lstStyle>
            <a:lvl1pPr>
              <a:defRPr sz="2400"/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D6166-2B42-4F11-BAA6-8ABAE1BE810C}" type="datetimeFigureOut">
              <a:rPr lang="en-US" noProof="0" smtClean="0"/>
              <a:t>12/18/2020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9E3FA76C-C565-46B6-8652-D75785E2521F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3" name="SmartArt Placeholder 12">
            <a:extLst>
              <a:ext uri="{FF2B5EF4-FFF2-40B4-BE49-F238E27FC236}">
                <a16:creationId xmlns:a16="http://schemas.microsoft.com/office/drawing/2014/main" id="{DBD7FBFD-679C-4A5B-A176-220004B60453}"/>
              </a:ext>
            </a:extLst>
          </p:cNvPr>
          <p:cNvSpPr>
            <a:spLocks noGrp="1"/>
          </p:cNvSpPr>
          <p:nvPr>
            <p:ph type="dgm" sz="quarter" idx="13"/>
          </p:nvPr>
        </p:nvSpPr>
        <p:spPr>
          <a:xfrm>
            <a:off x="680321" y="386862"/>
            <a:ext cx="9614617" cy="3867638"/>
          </a:xfrm>
        </p:spPr>
        <p:txBody>
          <a:bodyPr/>
          <a:lstStyle/>
          <a:p>
            <a:r>
              <a:rPr lang="en-US" noProof="0" smtClean="0"/>
              <a:t>Click icon to add SmartArt graphic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259966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22B243BA-55F2-42F1-B294-0EB708FCD888}"/>
              </a:ext>
            </a:extLst>
          </p:cNvPr>
          <p:cNvGrpSpPr/>
          <p:nvPr userDrawn="1"/>
        </p:nvGrpSpPr>
        <p:grpSpPr>
          <a:xfrm rot="10800000">
            <a:off x="108452" y="75467"/>
            <a:ext cx="5378800" cy="5588856"/>
            <a:chOff x="-424090" y="303112"/>
            <a:chExt cx="5378800" cy="5588856"/>
          </a:xfrm>
          <a:solidFill>
            <a:srgbClr val="F6BF73">
              <a:alpha val="30196"/>
            </a:srgbClr>
          </a:solidFill>
        </p:grpSpPr>
        <p:pic>
          <p:nvPicPr>
            <p:cNvPr id="13" name="Graphic 12" descr="Single gear">
              <a:extLst>
                <a:ext uri="{FF2B5EF4-FFF2-40B4-BE49-F238E27FC236}">
                  <a16:creationId xmlns:a16="http://schemas.microsoft.com/office/drawing/2014/main" id="{46408269-63CF-4017-AC0D-C35B044D307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 l="13195" t="12276" r="8371" b="1368"/>
            <a:stretch/>
          </p:blipFill>
          <p:spPr>
            <a:xfrm rot="5400000">
              <a:off x="1442081" y="2451153"/>
              <a:ext cx="3275424" cy="3606205"/>
            </a:xfrm>
            <a:prstGeom prst="rect">
              <a:avLst/>
            </a:prstGeom>
          </p:spPr>
        </p:pic>
        <p:pic>
          <p:nvPicPr>
            <p:cNvPr id="14" name="Graphic 13" descr="Single gear">
              <a:extLst>
                <a:ext uri="{FF2B5EF4-FFF2-40B4-BE49-F238E27FC236}">
                  <a16:creationId xmlns:a16="http://schemas.microsoft.com/office/drawing/2014/main" id="{7A3695B4-ADE3-45A9-8119-67D5F83A8C3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 rot="5400000">
              <a:off x="1092764" y="303112"/>
              <a:ext cx="2880000" cy="2880000"/>
            </a:xfrm>
            <a:prstGeom prst="rect">
              <a:avLst/>
            </a:prstGeom>
          </p:spPr>
        </p:pic>
        <p:pic>
          <p:nvPicPr>
            <p:cNvPr id="15" name="Graphic 14" descr="Single gear">
              <a:extLst>
                <a:ext uri="{FF2B5EF4-FFF2-40B4-BE49-F238E27FC236}">
                  <a16:creationId xmlns:a16="http://schemas.microsoft.com/office/drawing/2014/main" id="{6B8F0030-0551-4558-8533-64D2E4838DB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 rot="5400000">
              <a:off x="-424090" y="1817280"/>
              <a:ext cx="2880000" cy="2880000"/>
            </a:xfrm>
            <a:prstGeom prst="rect">
              <a:avLst/>
            </a:prstGeom>
          </p:spPr>
        </p:pic>
        <p:pic>
          <p:nvPicPr>
            <p:cNvPr id="16" name="Graphic 15" descr="Single gear">
              <a:extLst>
                <a:ext uri="{FF2B5EF4-FFF2-40B4-BE49-F238E27FC236}">
                  <a16:creationId xmlns:a16="http://schemas.microsoft.com/office/drawing/2014/main" id="{59607E3E-29E0-44E4-899A-0955FA4D367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 rot="5400000">
              <a:off x="625457" y="4024986"/>
              <a:ext cx="1620000" cy="1620000"/>
            </a:xfrm>
            <a:prstGeom prst="rect">
              <a:avLst/>
            </a:prstGeom>
          </p:spPr>
        </p:pic>
        <p:pic>
          <p:nvPicPr>
            <p:cNvPr id="17" name="Graphic 16" descr="Single gear">
              <a:extLst>
                <a:ext uri="{FF2B5EF4-FFF2-40B4-BE49-F238E27FC236}">
                  <a16:creationId xmlns:a16="http://schemas.microsoft.com/office/drawing/2014/main" id="{AD4251FC-462A-4B83-9F84-2358E52E31E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 rot="5400000">
              <a:off x="3226710" y="1355170"/>
              <a:ext cx="1728000" cy="1728000"/>
            </a:xfrm>
            <a:prstGeom prst="rect">
              <a:avLst/>
            </a:prstGeom>
          </p:spPr>
        </p:pic>
      </p:grpSp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D6166-2B42-4F11-BAA6-8ABAE1BE810C}" type="datetimeFigureOut">
              <a:rPr lang="en-US" noProof="0" smtClean="0"/>
              <a:t>12/18/2020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9E3FA76C-C565-46B6-8652-D75785E2521F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1400676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D7FCAB52-C8F0-4659-9B95-C792632631CE}"/>
              </a:ext>
            </a:extLst>
          </p:cNvPr>
          <p:cNvGrpSpPr/>
          <p:nvPr userDrawn="1"/>
        </p:nvGrpSpPr>
        <p:grpSpPr bwMode="ltGray">
          <a:xfrm rot="5400000">
            <a:off x="7251814" y="1766245"/>
            <a:ext cx="4959501" cy="5224009"/>
            <a:chOff x="7232499" y="-159283"/>
            <a:chExt cx="4959501" cy="5224009"/>
          </a:xfrm>
          <a:solidFill>
            <a:srgbClr val="76280B">
              <a:alpha val="60000"/>
            </a:srgbClr>
          </a:solidFill>
        </p:grpSpPr>
        <p:pic>
          <p:nvPicPr>
            <p:cNvPr id="19" name="Graphic 18" descr="Single gear">
              <a:extLst>
                <a:ext uri="{FF2B5EF4-FFF2-40B4-BE49-F238E27FC236}">
                  <a16:creationId xmlns:a16="http://schemas.microsoft.com/office/drawing/2014/main" id="{5E98770F-9E46-4F69-9A76-F671813AF57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 t="18078" r="23442"/>
            <a:stretch/>
          </p:blipFill>
          <p:spPr bwMode="ltGray">
            <a:xfrm>
              <a:off x="8994950" y="0"/>
              <a:ext cx="3197050" cy="3421066"/>
            </a:xfrm>
            <a:prstGeom prst="rect">
              <a:avLst/>
            </a:prstGeom>
          </p:spPr>
        </p:pic>
        <p:pic>
          <p:nvPicPr>
            <p:cNvPr id="20" name="Graphic 19" descr="Single gear">
              <a:extLst>
                <a:ext uri="{FF2B5EF4-FFF2-40B4-BE49-F238E27FC236}">
                  <a16:creationId xmlns:a16="http://schemas.microsoft.com/office/drawing/2014/main" id="{F08BF8CF-C3C2-4767-B88B-DE07E6A628E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 bwMode="ltGray">
            <a:xfrm>
              <a:off x="7232499" y="667872"/>
              <a:ext cx="2880000" cy="2880000"/>
            </a:xfrm>
            <a:prstGeom prst="rect">
              <a:avLst/>
            </a:prstGeom>
          </p:spPr>
        </p:pic>
        <p:pic>
          <p:nvPicPr>
            <p:cNvPr id="21" name="Graphic 20" descr="Single gear">
              <a:extLst>
                <a:ext uri="{FF2B5EF4-FFF2-40B4-BE49-F238E27FC236}">
                  <a16:creationId xmlns:a16="http://schemas.microsoft.com/office/drawing/2014/main" id="{E63AFEB7-4AAE-448E-8B0B-C2F2287771A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 bwMode="ltGray">
            <a:xfrm>
              <a:off x="8746667" y="2184726"/>
              <a:ext cx="2880000" cy="2880000"/>
            </a:xfrm>
            <a:prstGeom prst="rect">
              <a:avLst/>
            </a:prstGeom>
          </p:spPr>
        </p:pic>
        <p:pic>
          <p:nvPicPr>
            <p:cNvPr id="22" name="Graphic 21" descr="Single gear">
              <a:extLst>
                <a:ext uri="{FF2B5EF4-FFF2-40B4-BE49-F238E27FC236}">
                  <a16:creationId xmlns:a16="http://schemas.microsoft.com/office/drawing/2014/main" id="{E279C731-1AAF-453A-94B0-6CC29203950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 bwMode="ltGray">
            <a:xfrm>
              <a:off x="8501643" y="-159283"/>
              <a:ext cx="1620000" cy="1620000"/>
            </a:xfrm>
            <a:prstGeom prst="rect">
              <a:avLst/>
            </a:prstGeom>
          </p:spPr>
        </p:pic>
      </p:grpSp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D6166-2B42-4F11-BAA6-8ABAE1BE810C}" type="datetimeFigureOut">
              <a:rPr lang="en-US" noProof="0" smtClean="0"/>
              <a:t>12/18/2020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9E3FA76C-C565-46B6-8652-D75785E2521F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noProof="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noProof="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331322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8CB2BD5A-C0EC-4AC1-BBF1-851D8321B964}"/>
              </a:ext>
            </a:extLst>
          </p:cNvPr>
          <p:cNvGrpSpPr/>
          <p:nvPr userDrawn="1"/>
        </p:nvGrpSpPr>
        <p:grpSpPr>
          <a:xfrm rot="5400000">
            <a:off x="188826" y="1282475"/>
            <a:ext cx="5378800" cy="5588856"/>
            <a:chOff x="-424090" y="303112"/>
            <a:chExt cx="5378800" cy="5588856"/>
          </a:xfrm>
          <a:solidFill>
            <a:srgbClr val="F6BF73">
              <a:alpha val="30196"/>
            </a:srgbClr>
          </a:solidFill>
        </p:grpSpPr>
        <p:pic>
          <p:nvPicPr>
            <p:cNvPr id="13" name="Graphic 12" descr="Single gear">
              <a:extLst>
                <a:ext uri="{FF2B5EF4-FFF2-40B4-BE49-F238E27FC236}">
                  <a16:creationId xmlns:a16="http://schemas.microsoft.com/office/drawing/2014/main" id="{538A56DB-6938-460F-9BB3-A0A34C234B3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 l="13195" t="12276" r="8371" b="1368"/>
            <a:stretch/>
          </p:blipFill>
          <p:spPr>
            <a:xfrm rot="5400000">
              <a:off x="1442081" y="2451153"/>
              <a:ext cx="3275424" cy="3606205"/>
            </a:xfrm>
            <a:prstGeom prst="rect">
              <a:avLst/>
            </a:prstGeom>
          </p:spPr>
        </p:pic>
        <p:pic>
          <p:nvPicPr>
            <p:cNvPr id="14" name="Graphic 13" descr="Single gear">
              <a:extLst>
                <a:ext uri="{FF2B5EF4-FFF2-40B4-BE49-F238E27FC236}">
                  <a16:creationId xmlns:a16="http://schemas.microsoft.com/office/drawing/2014/main" id="{E2A1D679-9D00-4DC7-82EC-B6C33270E7F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 rot="5400000">
              <a:off x="1092764" y="303112"/>
              <a:ext cx="2880000" cy="2880000"/>
            </a:xfrm>
            <a:prstGeom prst="rect">
              <a:avLst/>
            </a:prstGeom>
          </p:spPr>
        </p:pic>
        <p:pic>
          <p:nvPicPr>
            <p:cNvPr id="15" name="Graphic 14" descr="Single gear">
              <a:extLst>
                <a:ext uri="{FF2B5EF4-FFF2-40B4-BE49-F238E27FC236}">
                  <a16:creationId xmlns:a16="http://schemas.microsoft.com/office/drawing/2014/main" id="{8DFB6E86-77FA-4731-B7FA-5A63254A3E6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 rot="5400000">
              <a:off x="-424090" y="1817280"/>
              <a:ext cx="2880000" cy="2880000"/>
            </a:xfrm>
            <a:prstGeom prst="rect">
              <a:avLst/>
            </a:prstGeom>
          </p:spPr>
        </p:pic>
        <p:pic>
          <p:nvPicPr>
            <p:cNvPr id="16" name="Graphic 15" descr="Single gear">
              <a:extLst>
                <a:ext uri="{FF2B5EF4-FFF2-40B4-BE49-F238E27FC236}">
                  <a16:creationId xmlns:a16="http://schemas.microsoft.com/office/drawing/2014/main" id="{982D40F0-DDB8-45E0-B9D1-5964842C730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 rot="5400000">
              <a:off x="625457" y="4024986"/>
              <a:ext cx="1620000" cy="1620000"/>
            </a:xfrm>
            <a:prstGeom prst="rect">
              <a:avLst/>
            </a:prstGeom>
          </p:spPr>
        </p:pic>
        <p:pic>
          <p:nvPicPr>
            <p:cNvPr id="17" name="Graphic 16" descr="Single gear">
              <a:extLst>
                <a:ext uri="{FF2B5EF4-FFF2-40B4-BE49-F238E27FC236}">
                  <a16:creationId xmlns:a16="http://schemas.microsoft.com/office/drawing/2014/main" id="{D744A42C-4948-489C-8EB2-12C65C47E90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 rot="5400000">
              <a:off x="3226710" y="1355170"/>
              <a:ext cx="1728000" cy="1728000"/>
            </a:xfrm>
            <a:prstGeom prst="rect">
              <a:avLst/>
            </a:prstGeom>
          </p:spPr>
        </p:pic>
      </p:grpSp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4189" y="5928628"/>
            <a:ext cx="10437812" cy="321164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1754188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-4931" y="4556102"/>
            <a:ext cx="1602997" cy="1368198"/>
          </a:xfrm>
          <a:prstGeom prst="rect">
            <a:avLst/>
          </a:prstGeom>
          <a:solidFill>
            <a:srgbClr val="942D0B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77332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77333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9047994" y="5936187"/>
            <a:ext cx="2743200" cy="365125"/>
          </a:xfrm>
        </p:spPr>
        <p:txBody>
          <a:bodyPr/>
          <a:lstStyle/>
          <a:p>
            <a:fld id="{616D6166-2B42-4F11-BAA6-8ABAE1BE810C}" type="datetimeFigureOut">
              <a:rPr lang="en-US" noProof="0" smtClean="0"/>
              <a:t>12/18/2020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77334" y="5936188"/>
            <a:ext cx="6870660" cy="365125"/>
          </a:xfrm>
        </p:spPr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8697" y="4698039"/>
            <a:ext cx="1154151" cy="1090789"/>
          </a:xfrm>
        </p:spPr>
        <p:txBody>
          <a:bodyPr/>
          <a:lstStyle/>
          <a:p>
            <a:fld id="{9E3FA76C-C565-46B6-8652-D75785E2521F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689363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BFC60FB4-27C2-4896-9B64-2DFE33815CE2}"/>
              </a:ext>
            </a:extLst>
          </p:cNvPr>
          <p:cNvGrpSpPr/>
          <p:nvPr userDrawn="1"/>
        </p:nvGrpSpPr>
        <p:grpSpPr bwMode="ltGray">
          <a:xfrm>
            <a:off x="7232499" y="-159283"/>
            <a:ext cx="4959501" cy="5224009"/>
            <a:chOff x="7232499" y="-159283"/>
            <a:chExt cx="4959501" cy="5224009"/>
          </a:xfrm>
          <a:solidFill>
            <a:srgbClr val="76280B">
              <a:alpha val="60000"/>
            </a:srgbClr>
          </a:solidFill>
        </p:grpSpPr>
        <p:pic>
          <p:nvPicPr>
            <p:cNvPr id="24" name="Graphic 23" descr="Single gear">
              <a:extLst>
                <a:ext uri="{FF2B5EF4-FFF2-40B4-BE49-F238E27FC236}">
                  <a16:creationId xmlns:a16="http://schemas.microsoft.com/office/drawing/2014/main" id="{EE89D477-BED5-4149-965A-0C122D97A01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 t="18078" r="23442"/>
            <a:stretch/>
          </p:blipFill>
          <p:spPr bwMode="ltGray">
            <a:xfrm>
              <a:off x="8994950" y="0"/>
              <a:ext cx="3197050" cy="3421066"/>
            </a:xfrm>
            <a:prstGeom prst="rect">
              <a:avLst/>
            </a:prstGeom>
          </p:spPr>
        </p:pic>
        <p:pic>
          <p:nvPicPr>
            <p:cNvPr id="25" name="Graphic 24" descr="Single gear">
              <a:extLst>
                <a:ext uri="{FF2B5EF4-FFF2-40B4-BE49-F238E27FC236}">
                  <a16:creationId xmlns:a16="http://schemas.microsoft.com/office/drawing/2014/main" id="{5CCE09A4-D09F-43A2-8459-2E9D3E96029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 bwMode="ltGray">
            <a:xfrm>
              <a:off x="7232499" y="667872"/>
              <a:ext cx="2880000" cy="2880000"/>
            </a:xfrm>
            <a:prstGeom prst="rect">
              <a:avLst/>
            </a:prstGeom>
          </p:spPr>
        </p:pic>
        <p:pic>
          <p:nvPicPr>
            <p:cNvPr id="26" name="Graphic 25" descr="Single gear">
              <a:extLst>
                <a:ext uri="{FF2B5EF4-FFF2-40B4-BE49-F238E27FC236}">
                  <a16:creationId xmlns:a16="http://schemas.microsoft.com/office/drawing/2014/main" id="{9A46A1B3-2A0B-4FFE-AE15-A11187E434D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 bwMode="ltGray">
            <a:xfrm>
              <a:off x="8746667" y="2184726"/>
              <a:ext cx="2880000" cy="2880000"/>
            </a:xfrm>
            <a:prstGeom prst="rect">
              <a:avLst/>
            </a:prstGeom>
          </p:spPr>
        </p:pic>
        <p:pic>
          <p:nvPicPr>
            <p:cNvPr id="27" name="Graphic 26" descr="Single gear">
              <a:extLst>
                <a:ext uri="{FF2B5EF4-FFF2-40B4-BE49-F238E27FC236}">
                  <a16:creationId xmlns:a16="http://schemas.microsoft.com/office/drawing/2014/main" id="{D4F4A02A-94BC-4984-A372-3B77FC854C2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 bwMode="ltGray">
            <a:xfrm>
              <a:off x="8501643" y="-159283"/>
              <a:ext cx="1620000" cy="1620000"/>
            </a:xfrm>
            <a:prstGeom prst="rect">
              <a:avLst/>
            </a:prstGeom>
          </p:spPr>
        </p:pic>
      </p:grpSp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D6166-2B42-4F11-BAA6-8ABAE1BE810C}" type="datetimeFigureOut">
              <a:rPr lang="en-US" noProof="0" smtClean="0"/>
              <a:t>12/18/2020</a:t>
            </a:fld>
            <a:endParaRPr lang="en-US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FA76C-C565-46B6-8652-D75785E2521F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5283771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D1F89FDF-9788-47AD-B230-0314E7C8D087}"/>
              </a:ext>
            </a:extLst>
          </p:cNvPr>
          <p:cNvGrpSpPr/>
          <p:nvPr userDrawn="1"/>
        </p:nvGrpSpPr>
        <p:grpSpPr>
          <a:xfrm rot="10800000">
            <a:off x="99308" y="75467"/>
            <a:ext cx="5378800" cy="5588856"/>
            <a:chOff x="-424090" y="303112"/>
            <a:chExt cx="5378800" cy="5588856"/>
          </a:xfrm>
          <a:solidFill>
            <a:srgbClr val="F6BF73">
              <a:alpha val="30196"/>
            </a:srgbClr>
          </a:solidFill>
        </p:grpSpPr>
        <p:pic>
          <p:nvPicPr>
            <p:cNvPr id="19" name="Graphic 18" descr="Single gear">
              <a:extLst>
                <a:ext uri="{FF2B5EF4-FFF2-40B4-BE49-F238E27FC236}">
                  <a16:creationId xmlns:a16="http://schemas.microsoft.com/office/drawing/2014/main" id="{9CD6B783-A97E-437E-B4E2-F7D761F0A2E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 l="13195" t="12276" r="8371" b="1368"/>
            <a:stretch/>
          </p:blipFill>
          <p:spPr>
            <a:xfrm rot="5400000">
              <a:off x="1442081" y="2451153"/>
              <a:ext cx="3275424" cy="3606205"/>
            </a:xfrm>
            <a:prstGeom prst="rect">
              <a:avLst/>
            </a:prstGeom>
          </p:spPr>
        </p:pic>
        <p:pic>
          <p:nvPicPr>
            <p:cNvPr id="20" name="Graphic 19" descr="Single gear">
              <a:extLst>
                <a:ext uri="{FF2B5EF4-FFF2-40B4-BE49-F238E27FC236}">
                  <a16:creationId xmlns:a16="http://schemas.microsoft.com/office/drawing/2014/main" id="{4699BB72-0480-4165-8D15-316CEED8CEB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 rot="5400000">
              <a:off x="1092764" y="303112"/>
              <a:ext cx="2880000" cy="2880000"/>
            </a:xfrm>
            <a:prstGeom prst="rect">
              <a:avLst/>
            </a:prstGeom>
          </p:spPr>
        </p:pic>
        <p:pic>
          <p:nvPicPr>
            <p:cNvPr id="21" name="Graphic 20" descr="Single gear">
              <a:extLst>
                <a:ext uri="{FF2B5EF4-FFF2-40B4-BE49-F238E27FC236}">
                  <a16:creationId xmlns:a16="http://schemas.microsoft.com/office/drawing/2014/main" id="{685C07D9-1911-4085-8555-C992A61B10C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 rot="5400000">
              <a:off x="-424090" y="1817280"/>
              <a:ext cx="2880000" cy="2880000"/>
            </a:xfrm>
            <a:prstGeom prst="rect">
              <a:avLst/>
            </a:prstGeom>
          </p:spPr>
        </p:pic>
        <p:pic>
          <p:nvPicPr>
            <p:cNvPr id="22" name="Graphic 21" descr="Single gear">
              <a:extLst>
                <a:ext uri="{FF2B5EF4-FFF2-40B4-BE49-F238E27FC236}">
                  <a16:creationId xmlns:a16="http://schemas.microsoft.com/office/drawing/2014/main" id="{D621B3C3-2371-4ED0-BC1D-87AABF852BD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 rot="5400000">
              <a:off x="625457" y="4024986"/>
              <a:ext cx="1620000" cy="1620000"/>
            </a:xfrm>
            <a:prstGeom prst="rect">
              <a:avLst/>
            </a:prstGeom>
          </p:spPr>
        </p:pic>
        <p:pic>
          <p:nvPicPr>
            <p:cNvPr id="23" name="Graphic 22" descr="Single gear">
              <a:extLst>
                <a:ext uri="{FF2B5EF4-FFF2-40B4-BE49-F238E27FC236}">
                  <a16:creationId xmlns:a16="http://schemas.microsoft.com/office/drawing/2014/main" id="{D7D15287-50FE-4441-BA06-D454D73F7EF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 rot="5400000">
              <a:off x="3226710" y="1355170"/>
              <a:ext cx="1728000" cy="1728000"/>
            </a:xfrm>
            <a:prstGeom prst="rect">
              <a:avLst/>
            </a:prstGeom>
          </p:spPr>
        </p:pic>
      </p:grpSp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076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175260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3077" y="609600"/>
            <a:ext cx="1602997" cy="1368198"/>
          </a:xfrm>
          <a:prstGeom prst="rect">
            <a:avLst/>
          </a:prstGeom>
          <a:solidFill>
            <a:srgbClr val="942D0B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989256" y="5936187"/>
            <a:ext cx="2743200" cy="365125"/>
          </a:xfrm>
        </p:spPr>
        <p:txBody>
          <a:bodyPr/>
          <a:lstStyle/>
          <a:p>
            <a:fld id="{616D6166-2B42-4F11-BAA6-8ABAE1BE810C}" type="datetimeFigureOut">
              <a:rPr lang="en-US" noProof="0" smtClean="0"/>
              <a:t>12/18/2020</a:t>
            </a:fld>
            <a:endParaRPr lang="en-US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118596" y="5936188"/>
            <a:ext cx="6870660" cy="365125"/>
          </a:xfrm>
        </p:spPr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40493" y="748304"/>
            <a:ext cx="1154151" cy="1090789"/>
          </a:xfrm>
        </p:spPr>
        <p:txBody>
          <a:bodyPr/>
          <a:lstStyle/>
          <a:p>
            <a:fld id="{9E3FA76C-C565-46B6-8652-D75785E2521F}" type="slidenum">
              <a:rPr lang="en-US" noProof="0" smtClean="0"/>
              <a:t>‹#›</a:t>
            </a:fld>
            <a:endParaRPr lang="en-US" noProof="0"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664D24B-EA78-4E18-9226-569365267E5E}"/>
              </a:ext>
            </a:extLst>
          </p:cNvPr>
          <p:cNvCxnSpPr/>
          <p:nvPr userDrawn="1"/>
        </p:nvCxnSpPr>
        <p:spPr>
          <a:xfrm>
            <a:off x="8571139" y="969699"/>
            <a:ext cx="0" cy="64800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itle 1">
            <a:extLst>
              <a:ext uri="{FF2B5EF4-FFF2-40B4-BE49-F238E27FC236}">
                <a16:creationId xmlns:a16="http://schemas.microsoft.com/office/drawing/2014/main" id="{5BE17E03-04A7-46ED-8623-88DFFD7E30B0}"/>
              </a:ext>
            </a:extLst>
          </p:cNvPr>
          <p:cNvSpPr txBox="1">
            <a:spLocks/>
          </p:cNvSpPr>
          <p:nvPr userDrawn="1"/>
        </p:nvSpPr>
        <p:spPr>
          <a:xfrm>
            <a:off x="2106131" y="790252"/>
            <a:ext cx="3060802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2400" noProof="0" dirty="0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A3840076-AFCB-4C84-8E23-85DAD3CBEF3E}"/>
              </a:ext>
            </a:extLst>
          </p:cNvPr>
          <p:cNvCxnSpPr/>
          <p:nvPr userDrawn="1"/>
        </p:nvCxnSpPr>
        <p:spPr>
          <a:xfrm>
            <a:off x="5294539" y="969699"/>
            <a:ext cx="0" cy="64800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itle 50">
            <a:extLst>
              <a:ext uri="{FF2B5EF4-FFF2-40B4-BE49-F238E27FC236}">
                <a16:creationId xmlns:a16="http://schemas.microsoft.com/office/drawing/2014/main" id="{BBA20603-8433-4B38-976F-F18CF78D6B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6132" y="735087"/>
            <a:ext cx="3060802" cy="1080938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id="{EF340F6C-3335-49B0-AE89-7103CA6A7F5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384611" y="735013"/>
            <a:ext cx="3060700" cy="1081087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3600">
                <a:latin typeface="+mj-lt"/>
              </a:defRPr>
            </a:lvl1pPr>
            <a:lvl2pPr>
              <a:defRPr sz="3600">
                <a:latin typeface="+mj-lt"/>
              </a:defRPr>
            </a:lvl2pPr>
            <a:lvl3pPr>
              <a:defRPr sz="3600">
                <a:latin typeface="+mj-lt"/>
              </a:defRPr>
            </a:lvl3pPr>
            <a:lvl4pPr>
              <a:defRPr sz="3600">
                <a:latin typeface="+mj-lt"/>
              </a:defRPr>
            </a:lvl4pPr>
            <a:lvl5pPr>
              <a:defRPr sz="3600">
                <a:latin typeface="+mj-lt"/>
              </a:defRPr>
            </a:lvl5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id="{1F0AD31D-2FFB-40A9-96C2-F4EE3869BC5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662988" y="746125"/>
            <a:ext cx="3070225" cy="105886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3600">
                <a:latin typeface="+mj-lt"/>
              </a:defRPr>
            </a:lvl1pPr>
            <a:lvl2pPr algn="ctr">
              <a:defRPr sz="3600">
                <a:latin typeface="+mj-lt"/>
              </a:defRPr>
            </a:lvl2pPr>
            <a:lvl3pPr algn="ctr">
              <a:defRPr sz="3600">
                <a:latin typeface="+mj-lt"/>
              </a:defRPr>
            </a:lvl3pPr>
            <a:lvl4pPr algn="ctr">
              <a:defRPr sz="3600">
                <a:latin typeface="+mj-lt"/>
              </a:defRPr>
            </a:lvl4pPr>
            <a:lvl5pPr algn="ctr">
              <a:defRPr sz="3600">
                <a:latin typeface="+mj-lt"/>
              </a:defRPr>
            </a:lvl5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57" name="Content Placeholder 56">
            <a:extLst>
              <a:ext uri="{FF2B5EF4-FFF2-40B4-BE49-F238E27FC236}">
                <a16:creationId xmlns:a16="http://schemas.microsoft.com/office/drawing/2014/main" id="{52B689E9-5B4C-4CC0-AAA4-847EB66C3302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2106131" y="2116138"/>
            <a:ext cx="3060802" cy="3713162"/>
          </a:xfrm>
        </p:spPr>
        <p:txBody>
          <a:bodyPr/>
          <a:lstStyle/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58" name="Content Placeholder 56">
            <a:extLst>
              <a:ext uri="{FF2B5EF4-FFF2-40B4-BE49-F238E27FC236}">
                <a16:creationId xmlns:a16="http://schemas.microsoft.com/office/drawing/2014/main" id="{1D5202CC-08D0-4157-9CB3-AA1EF4A2C855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5384611" y="2103211"/>
            <a:ext cx="3060802" cy="3713162"/>
          </a:xfrm>
        </p:spPr>
        <p:txBody>
          <a:bodyPr/>
          <a:lstStyle/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59" name="Content Placeholder 56">
            <a:extLst>
              <a:ext uri="{FF2B5EF4-FFF2-40B4-BE49-F238E27FC236}">
                <a16:creationId xmlns:a16="http://schemas.microsoft.com/office/drawing/2014/main" id="{7BE8E782-50B7-4C4E-BEA5-DDA27E0F6817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8659892" y="2097613"/>
            <a:ext cx="3060802" cy="3713162"/>
          </a:xfrm>
        </p:spPr>
        <p:txBody>
          <a:bodyPr/>
          <a:lstStyle/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72530143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bg bwMode="blackWhite"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2C074DF2-6D4F-4B58-A82E-6322DB69A6CC}"/>
              </a:ext>
            </a:extLst>
          </p:cNvPr>
          <p:cNvGrpSpPr/>
          <p:nvPr userDrawn="1"/>
        </p:nvGrpSpPr>
        <p:grpSpPr bwMode="ltGray">
          <a:xfrm>
            <a:off x="7232499" y="-159283"/>
            <a:ext cx="4959501" cy="5242297"/>
            <a:chOff x="7232499" y="-159283"/>
            <a:chExt cx="4959501" cy="5242297"/>
          </a:xfrm>
          <a:solidFill>
            <a:srgbClr val="76280B">
              <a:alpha val="60000"/>
            </a:srgbClr>
          </a:solidFill>
        </p:grpSpPr>
        <p:pic>
          <p:nvPicPr>
            <p:cNvPr id="29" name="Graphic 28" descr="Single gear">
              <a:extLst>
                <a:ext uri="{FF2B5EF4-FFF2-40B4-BE49-F238E27FC236}">
                  <a16:creationId xmlns:a16="http://schemas.microsoft.com/office/drawing/2014/main" id="{B9A8CB2C-0A50-43EC-A2C7-F536FF84DE44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 t="18078" r="23442"/>
            <a:stretch/>
          </p:blipFill>
          <p:spPr bwMode="ltGray">
            <a:xfrm>
              <a:off x="8994950" y="0"/>
              <a:ext cx="3197050" cy="3421066"/>
            </a:xfrm>
            <a:prstGeom prst="rect">
              <a:avLst/>
            </a:prstGeom>
          </p:spPr>
        </p:pic>
        <p:pic>
          <p:nvPicPr>
            <p:cNvPr id="31" name="Graphic 30" descr="Single gear">
              <a:extLst>
                <a:ext uri="{FF2B5EF4-FFF2-40B4-BE49-F238E27FC236}">
                  <a16:creationId xmlns:a16="http://schemas.microsoft.com/office/drawing/2014/main" id="{71F3D36D-2C1A-4D06-A27F-6A64AA11889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 bwMode="ltGray">
            <a:xfrm>
              <a:off x="7232499" y="667872"/>
              <a:ext cx="2880000" cy="2880000"/>
            </a:xfrm>
            <a:prstGeom prst="rect">
              <a:avLst/>
            </a:prstGeom>
          </p:spPr>
        </p:pic>
        <p:pic>
          <p:nvPicPr>
            <p:cNvPr id="32" name="Graphic 31" descr="Single gear">
              <a:extLst>
                <a:ext uri="{FF2B5EF4-FFF2-40B4-BE49-F238E27FC236}">
                  <a16:creationId xmlns:a16="http://schemas.microsoft.com/office/drawing/2014/main" id="{61F0F601-D5AC-45C0-92B6-2376085B0D5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 bwMode="ltGray">
            <a:xfrm>
              <a:off x="8746667" y="2203014"/>
              <a:ext cx="2880000" cy="2880000"/>
            </a:xfrm>
            <a:prstGeom prst="rect">
              <a:avLst/>
            </a:prstGeom>
          </p:spPr>
        </p:pic>
        <p:pic>
          <p:nvPicPr>
            <p:cNvPr id="33" name="Graphic 32" descr="Single gear">
              <a:extLst>
                <a:ext uri="{FF2B5EF4-FFF2-40B4-BE49-F238E27FC236}">
                  <a16:creationId xmlns:a16="http://schemas.microsoft.com/office/drawing/2014/main" id="{DE792A6A-B423-4979-BD59-4CD4A74069B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 bwMode="ltGray">
            <a:xfrm>
              <a:off x="8501643" y="-159283"/>
              <a:ext cx="1620000" cy="1620000"/>
            </a:xfrm>
            <a:prstGeom prst="rect">
              <a:avLst/>
            </a:prstGeom>
          </p:spPr>
        </p:pic>
      </p:grpSp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D6166-2B42-4F11-BAA6-8ABAE1BE810C}" type="datetimeFigureOut">
              <a:rPr lang="en-US" noProof="0" smtClean="0"/>
              <a:t>12/18/2020</a:t>
            </a:fld>
            <a:endParaRPr lang="en-US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FA76C-C565-46B6-8652-D75785E2521F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255676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Multip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E106B9E-EBA8-4369-8705-FDBBA60DC72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860549" y="2101850"/>
            <a:ext cx="4433401" cy="823913"/>
          </a:xfrm>
        </p:spPr>
        <p:txBody>
          <a:bodyPr anchor="ctr" anchorCtr="0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80D0165-A38B-4CE8-AE4D-186DBC04F8D4}"/>
              </a:ext>
            </a:extLst>
          </p:cNvPr>
          <p:cNvGrpSpPr/>
          <p:nvPr userDrawn="1"/>
        </p:nvGrpSpPr>
        <p:grpSpPr bwMode="ltGray">
          <a:xfrm rot="5400000">
            <a:off x="7251814" y="1766245"/>
            <a:ext cx="4959501" cy="5224009"/>
            <a:chOff x="7232499" y="-159283"/>
            <a:chExt cx="4959501" cy="5224009"/>
          </a:xfrm>
          <a:solidFill>
            <a:srgbClr val="76280B">
              <a:alpha val="60000"/>
            </a:srgbClr>
          </a:solidFill>
        </p:grpSpPr>
        <p:pic>
          <p:nvPicPr>
            <p:cNvPr id="12" name="Graphic 11" descr="Single gear">
              <a:extLst>
                <a:ext uri="{FF2B5EF4-FFF2-40B4-BE49-F238E27FC236}">
                  <a16:creationId xmlns:a16="http://schemas.microsoft.com/office/drawing/2014/main" id="{90C052C9-F1E0-4264-8CAC-31B0B8F76D6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 t="18078" r="23442"/>
            <a:stretch/>
          </p:blipFill>
          <p:spPr bwMode="ltGray">
            <a:xfrm>
              <a:off x="8994950" y="0"/>
              <a:ext cx="3197050" cy="3421066"/>
            </a:xfrm>
            <a:prstGeom prst="rect">
              <a:avLst/>
            </a:prstGeom>
          </p:spPr>
        </p:pic>
        <p:pic>
          <p:nvPicPr>
            <p:cNvPr id="13" name="Graphic 12" descr="Single gear">
              <a:extLst>
                <a:ext uri="{FF2B5EF4-FFF2-40B4-BE49-F238E27FC236}">
                  <a16:creationId xmlns:a16="http://schemas.microsoft.com/office/drawing/2014/main" id="{892FFF3D-7B2E-44EB-83BA-5453FEC4892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 bwMode="ltGray">
            <a:xfrm>
              <a:off x="7232499" y="667872"/>
              <a:ext cx="2880000" cy="2880000"/>
            </a:xfrm>
            <a:prstGeom prst="rect">
              <a:avLst/>
            </a:prstGeom>
          </p:spPr>
        </p:pic>
        <p:pic>
          <p:nvPicPr>
            <p:cNvPr id="14" name="Graphic 13" descr="Single gear">
              <a:extLst>
                <a:ext uri="{FF2B5EF4-FFF2-40B4-BE49-F238E27FC236}">
                  <a16:creationId xmlns:a16="http://schemas.microsoft.com/office/drawing/2014/main" id="{CC5A9AF4-A787-49A3-83CF-889F9AEE0DB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 bwMode="ltGray">
            <a:xfrm>
              <a:off x="8746667" y="2184726"/>
              <a:ext cx="2880000" cy="2880000"/>
            </a:xfrm>
            <a:prstGeom prst="rect">
              <a:avLst/>
            </a:prstGeom>
          </p:spPr>
        </p:pic>
        <p:pic>
          <p:nvPicPr>
            <p:cNvPr id="19" name="Graphic 18" descr="Single gear">
              <a:extLst>
                <a:ext uri="{FF2B5EF4-FFF2-40B4-BE49-F238E27FC236}">
                  <a16:creationId xmlns:a16="http://schemas.microsoft.com/office/drawing/2014/main" id="{B5D192A5-6FE9-49BC-9104-102935BA03A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 bwMode="ltGray">
            <a:xfrm>
              <a:off x="8501643" y="-159283"/>
              <a:ext cx="1620000" cy="1620000"/>
            </a:xfrm>
            <a:prstGeom prst="rect">
              <a:avLst/>
            </a:prstGeom>
          </p:spPr>
        </p:pic>
      </p:grpSp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D6166-2B42-4F11-BAA6-8ABAE1BE810C}" type="datetimeFigureOut">
              <a:rPr lang="en-US" noProof="0" smtClean="0"/>
              <a:t>12/18/2020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FA76C-C565-46B6-8652-D75785E2521F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F099E8F9-E092-4E4C-AB87-FB2B4EC4D0A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60549" y="3044624"/>
            <a:ext cx="4433401" cy="823913"/>
          </a:xfrm>
        </p:spPr>
        <p:txBody>
          <a:bodyPr anchor="ctr" anchorCtr="0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25" name="Text Placeholder 7">
            <a:extLst>
              <a:ext uri="{FF2B5EF4-FFF2-40B4-BE49-F238E27FC236}">
                <a16:creationId xmlns:a16="http://schemas.microsoft.com/office/drawing/2014/main" id="{782CF4FC-13E5-4A63-BCF2-3AF43B5F15B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860549" y="3987398"/>
            <a:ext cx="4433401" cy="823913"/>
          </a:xfrm>
        </p:spPr>
        <p:txBody>
          <a:bodyPr anchor="ctr" anchorCtr="0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26" name="Text Placeholder 7">
            <a:extLst>
              <a:ext uri="{FF2B5EF4-FFF2-40B4-BE49-F238E27FC236}">
                <a16:creationId xmlns:a16="http://schemas.microsoft.com/office/drawing/2014/main" id="{8523C4DE-E0C6-4EE1-9145-DA781917466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860549" y="4930171"/>
            <a:ext cx="4433401" cy="823913"/>
          </a:xfrm>
        </p:spPr>
        <p:txBody>
          <a:bodyPr anchor="ctr" anchorCtr="0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03526390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LANK SLIDE">
  <p:cSld name="TITLE + BLANK SLIDE">
    <p:bg>
      <p:bgPr>
        <a:solidFill>
          <a:srgbClr val="CFD9E0"/>
        </a:solidFill>
        <a:effectLst/>
      </p:bgPr>
    </p:bg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8"/>
          <p:cNvSpPr txBox="1">
            <a:spLocks noGrp="1"/>
          </p:cNvSpPr>
          <p:nvPr>
            <p:ph type="sldNum" idx="12"/>
          </p:nvPr>
        </p:nvSpPr>
        <p:spPr>
          <a:xfrm>
            <a:off x="11216616" y="6062955"/>
            <a:ext cx="422000" cy="52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buNone/>
              <a:defRPr sz="1600">
                <a:solidFill>
                  <a:srgbClr val="434343"/>
                </a:solidFill>
                <a:latin typeface="Saira Condensed" panose="00000506000000000000"/>
                <a:ea typeface="Saira Condensed" panose="00000506000000000000"/>
                <a:cs typeface="Saira Condensed" panose="00000506000000000000"/>
                <a:sym typeface="Saira Condensed" panose="00000506000000000000"/>
              </a:defRPr>
            </a:lvl1pPr>
            <a:lvl2pPr lvl="1" algn="l" rtl="0">
              <a:buNone/>
              <a:defRPr sz="1600">
                <a:solidFill>
                  <a:srgbClr val="434343"/>
                </a:solidFill>
                <a:latin typeface="Saira Condensed" panose="00000506000000000000"/>
                <a:ea typeface="Saira Condensed" panose="00000506000000000000"/>
                <a:cs typeface="Saira Condensed" panose="00000506000000000000"/>
                <a:sym typeface="Saira Condensed" panose="00000506000000000000"/>
              </a:defRPr>
            </a:lvl2pPr>
            <a:lvl3pPr lvl="2" algn="l" rtl="0">
              <a:buNone/>
              <a:defRPr sz="1600">
                <a:solidFill>
                  <a:srgbClr val="434343"/>
                </a:solidFill>
                <a:latin typeface="Saira Condensed" panose="00000506000000000000"/>
                <a:ea typeface="Saira Condensed" panose="00000506000000000000"/>
                <a:cs typeface="Saira Condensed" panose="00000506000000000000"/>
                <a:sym typeface="Saira Condensed" panose="00000506000000000000"/>
              </a:defRPr>
            </a:lvl3pPr>
            <a:lvl4pPr lvl="3" algn="l" rtl="0">
              <a:buNone/>
              <a:defRPr sz="1600">
                <a:solidFill>
                  <a:srgbClr val="434343"/>
                </a:solidFill>
                <a:latin typeface="Saira Condensed" panose="00000506000000000000"/>
                <a:ea typeface="Saira Condensed" panose="00000506000000000000"/>
                <a:cs typeface="Saira Condensed" panose="00000506000000000000"/>
                <a:sym typeface="Saira Condensed" panose="00000506000000000000"/>
              </a:defRPr>
            </a:lvl4pPr>
            <a:lvl5pPr lvl="4" algn="l" rtl="0">
              <a:buNone/>
              <a:defRPr sz="1600">
                <a:solidFill>
                  <a:srgbClr val="434343"/>
                </a:solidFill>
                <a:latin typeface="Saira Condensed" panose="00000506000000000000"/>
                <a:ea typeface="Saira Condensed" panose="00000506000000000000"/>
                <a:cs typeface="Saira Condensed" panose="00000506000000000000"/>
                <a:sym typeface="Saira Condensed" panose="00000506000000000000"/>
              </a:defRPr>
            </a:lvl5pPr>
            <a:lvl6pPr lvl="5" algn="l" rtl="0">
              <a:buNone/>
              <a:defRPr sz="1600">
                <a:solidFill>
                  <a:srgbClr val="434343"/>
                </a:solidFill>
                <a:latin typeface="Saira Condensed" panose="00000506000000000000"/>
                <a:ea typeface="Saira Condensed" panose="00000506000000000000"/>
                <a:cs typeface="Saira Condensed" panose="00000506000000000000"/>
                <a:sym typeface="Saira Condensed" panose="00000506000000000000"/>
              </a:defRPr>
            </a:lvl6pPr>
            <a:lvl7pPr lvl="6" algn="l" rtl="0">
              <a:buNone/>
              <a:defRPr sz="1600">
                <a:solidFill>
                  <a:srgbClr val="434343"/>
                </a:solidFill>
                <a:latin typeface="Saira Condensed" panose="00000506000000000000"/>
                <a:ea typeface="Saira Condensed" panose="00000506000000000000"/>
                <a:cs typeface="Saira Condensed" panose="00000506000000000000"/>
                <a:sym typeface="Saira Condensed" panose="00000506000000000000"/>
              </a:defRPr>
            </a:lvl7pPr>
            <a:lvl8pPr lvl="7" algn="l" rtl="0">
              <a:buNone/>
              <a:defRPr sz="1600">
                <a:solidFill>
                  <a:srgbClr val="434343"/>
                </a:solidFill>
                <a:latin typeface="Saira Condensed" panose="00000506000000000000"/>
                <a:ea typeface="Saira Condensed" panose="00000506000000000000"/>
                <a:cs typeface="Saira Condensed" panose="00000506000000000000"/>
                <a:sym typeface="Saira Condensed" panose="00000506000000000000"/>
              </a:defRPr>
            </a:lvl8pPr>
            <a:lvl9pPr lvl="8" algn="l" rtl="0">
              <a:buNone/>
              <a:defRPr sz="1600">
                <a:solidFill>
                  <a:srgbClr val="434343"/>
                </a:solidFill>
                <a:latin typeface="Saira Condensed" panose="00000506000000000000"/>
                <a:ea typeface="Saira Condensed" panose="00000506000000000000"/>
                <a:cs typeface="Saira Condensed" panose="00000506000000000000"/>
                <a:sym typeface="Saira Condensed" panose="00000506000000000000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423" name="Google Shape;423;p8"/>
          <p:cNvCxnSpPr/>
          <p:nvPr/>
        </p:nvCxnSpPr>
        <p:spPr>
          <a:xfrm>
            <a:off x="11308200" y="6090943"/>
            <a:ext cx="8836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4" name="Google Shape;424;p8"/>
          <p:cNvSpPr txBox="1">
            <a:spLocks noGrp="1"/>
          </p:cNvSpPr>
          <p:nvPr>
            <p:ph type="title"/>
          </p:nvPr>
        </p:nvSpPr>
        <p:spPr>
          <a:xfrm>
            <a:off x="-18739" y="808800"/>
            <a:ext cx="2715600" cy="38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333">
                <a:solidFill>
                  <a:srgbClr val="FF787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333">
                <a:solidFill>
                  <a:srgbClr val="FF787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333">
                <a:solidFill>
                  <a:srgbClr val="FF787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333">
                <a:solidFill>
                  <a:srgbClr val="FF787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333">
                <a:solidFill>
                  <a:srgbClr val="FF787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333">
                <a:solidFill>
                  <a:srgbClr val="FF787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333">
                <a:solidFill>
                  <a:srgbClr val="FF787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333">
                <a:solidFill>
                  <a:srgbClr val="FF787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9pPr>
          </a:lstStyle>
          <a:p>
            <a:endParaRPr/>
          </a:p>
        </p:txBody>
      </p:sp>
      <p:cxnSp>
        <p:nvCxnSpPr>
          <p:cNvPr id="425" name="Google Shape;425;p8"/>
          <p:cNvCxnSpPr/>
          <p:nvPr/>
        </p:nvCxnSpPr>
        <p:spPr>
          <a:xfrm>
            <a:off x="-18737" y="1167884"/>
            <a:ext cx="2600800" cy="0"/>
          </a:xfrm>
          <a:prstGeom prst="straightConnector1">
            <a:avLst/>
          </a:prstGeom>
          <a:noFill/>
          <a:ln w="1905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8441613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EE363D07-B7E9-4C17-BF5B-ADACCCAD7C6C}"/>
              </a:ext>
            </a:extLst>
          </p:cNvPr>
          <p:cNvGrpSpPr/>
          <p:nvPr userDrawn="1"/>
        </p:nvGrpSpPr>
        <p:grpSpPr>
          <a:xfrm rot="10800000">
            <a:off x="108452" y="75467"/>
            <a:ext cx="5378800" cy="5588856"/>
            <a:chOff x="-424090" y="303112"/>
            <a:chExt cx="5378800" cy="5588856"/>
          </a:xfrm>
          <a:solidFill>
            <a:srgbClr val="F6BF73">
              <a:alpha val="30196"/>
            </a:srgbClr>
          </a:solidFill>
        </p:grpSpPr>
        <p:pic>
          <p:nvPicPr>
            <p:cNvPr id="12" name="Graphic 11" descr="Single gear">
              <a:extLst>
                <a:ext uri="{FF2B5EF4-FFF2-40B4-BE49-F238E27FC236}">
                  <a16:creationId xmlns:a16="http://schemas.microsoft.com/office/drawing/2014/main" id="{BF7F7D52-1EF2-49FA-AE87-7BE7232893F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 l="13195" t="12276" r="8371" b="1368"/>
            <a:stretch/>
          </p:blipFill>
          <p:spPr>
            <a:xfrm rot="5400000">
              <a:off x="1442081" y="2451153"/>
              <a:ext cx="3275424" cy="3606205"/>
            </a:xfrm>
            <a:prstGeom prst="rect">
              <a:avLst/>
            </a:prstGeom>
          </p:spPr>
        </p:pic>
        <p:pic>
          <p:nvPicPr>
            <p:cNvPr id="13" name="Graphic 12" descr="Single gear">
              <a:extLst>
                <a:ext uri="{FF2B5EF4-FFF2-40B4-BE49-F238E27FC236}">
                  <a16:creationId xmlns:a16="http://schemas.microsoft.com/office/drawing/2014/main" id="{ACC0D449-4064-40FD-A10D-BE7844EB877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 rot="5400000">
              <a:off x="1092764" y="303112"/>
              <a:ext cx="2880000" cy="2880000"/>
            </a:xfrm>
            <a:prstGeom prst="rect">
              <a:avLst/>
            </a:prstGeom>
          </p:spPr>
        </p:pic>
        <p:pic>
          <p:nvPicPr>
            <p:cNvPr id="14" name="Graphic 13" descr="Single gear">
              <a:extLst>
                <a:ext uri="{FF2B5EF4-FFF2-40B4-BE49-F238E27FC236}">
                  <a16:creationId xmlns:a16="http://schemas.microsoft.com/office/drawing/2014/main" id="{1FE621D1-1FD9-49E2-99C8-0CB37634CDC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 rot="5400000">
              <a:off x="-424090" y="1817280"/>
              <a:ext cx="2880000" cy="2880000"/>
            </a:xfrm>
            <a:prstGeom prst="rect">
              <a:avLst/>
            </a:prstGeom>
          </p:spPr>
        </p:pic>
        <p:pic>
          <p:nvPicPr>
            <p:cNvPr id="16" name="Graphic 15" descr="Single gear">
              <a:extLst>
                <a:ext uri="{FF2B5EF4-FFF2-40B4-BE49-F238E27FC236}">
                  <a16:creationId xmlns:a16="http://schemas.microsoft.com/office/drawing/2014/main" id="{0EA6856C-35D0-465E-B0CB-B889D4DA0B2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 rot="5400000">
              <a:off x="625457" y="4024986"/>
              <a:ext cx="1620000" cy="1620000"/>
            </a:xfrm>
            <a:prstGeom prst="rect">
              <a:avLst/>
            </a:prstGeom>
          </p:spPr>
        </p:pic>
        <p:pic>
          <p:nvPicPr>
            <p:cNvPr id="17" name="Graphic 16" descr="Single gear">
              <a:extLst>
                <a:ext uri="{FF2B5EF4-FFF2-40B4-BE49-F238E27FC236}">
                  <a16:creationId xmlns:a16="http://schemas.microsoft.com/office/drawing/2014/main" id="{A493FB47-F1DA-40B8-A1F4-115CD1F7084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 rot="5400000">
              <a:off x="3226710" y="1355170"/>
              <a:ext cx="1728000" cy="1728000"/>
            </a:xfrm>
            <a:prstGeom prst="rect">
              <a:avLst/>
            </a:prstGeom>
          </p:spPr>
        </p:pic>
      </p:grpSp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D6166-2B42-4F11-BAA6-8ABAE1BE810C}" type="datetimeFigureOut">
              <a:rPr lang="en-US" noProof="0" smtClean="0"/>
              <a:t>12/18/2020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9E3FA76C-C565-46B6-8652-D75785E2521F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503304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CBF5BF6C-5F7D-464E-B42E-D194CF355A7E}"/>
              </a:ext>
            </a:extLst>
          </p:cNvPr>
          <p:cNvGrpSpPr/>
          <p:nvPr userDrawn="1"/>
        </p:nvGrpSpPr>
        <p:grpSpPr bwMode="ltGray">
          <a:xfrm rot="5400000">
            <a:off x="7096454" y="1615369"/>
            <a:ext cx="4959501" cy="5525761"/>
            <a:chOff x="7232499" y="-159283"/>
            <a:chExt cx="4959501" cy="5525761"/>
          </a:xfrm>
          <a:solidFill>
            <a:srgbClr val="76280B">
              <a:alpha val="60000"/>
            </a:srgbClr>
          </a:solidFill>
        </p:grpSpPr>
        <p:pic>
          <p:nvPicPr>
            <p:cNvPr id="13" name="Graphic 12" descr="Single gear">
              <a:extLst>
                <a:ext uri="{FF2B5EF4-FFF2-40B4-BE49-F238E27FC236}">
                  <a16:creationId xmlns:a16="http://schemas.microsoft.com/office/drawing/2014/main" id="{8F045C13-A0AE-4F21-8EE7-47DCE4B458F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 t="18078" r="23442"/>
            <a:stretch/>
          </p:blipFill>
          <p:spPr bwMode="ltGray">
            <a:xfrm>
              <a:off x="8994950" y="0"/>
              <a:ext cx="3197050" cy="3421066"/>
            </a:xfrm>
            <a:prstGeom prst="rect">
              <a:avLst/>
            </a:prstGeom>
          </p:spPr>
        </p:pic>
        <p:pic>
          <p:nvPicPr>
            <p:cNvPr id="14" name="Graphic 13" descr="Single gear">
              <a:extLst>
                <a:ext uri="{FF2B5EF4-FFF2-40B4-BE49-F238E27FC236}">
                  <a16:creationId xmlns:a16="http://schemas.microsoft.com/office/drawing/2014/main" id="{D5197B13-7446-4E28-A62C-4543D7BD632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 bwMode="ltGray">
            <a:xfrm>
              <a:off x="7232499" y="667872"/>
              <a:ext cx="2880000" cy="2880000"/>
            </a:xfrm>
            <a:prstGeom prst="rect">
              <a:avLst/>
            </a:prstGeom>
          </p:spPr>
        </p:pic>
        <p:pic>
          <p:nvPicPr>
            <p:cNvPr id="15" name="Graphic 14" descr="Single gear">
              <a:extLst>
                <a:ext uri="{FF2B5EF4-FFF2-40B4-BE49-F238E27FC236}">
                  <a16:creationId xmlns:a16="http://schemas.microsoft.com/office/drawing/2014/main" id="{4B5B975A-536D-4192-B3DE-875F5E141AA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 bwMode="ltGray">
            <a:xfrm>
              <a:off x="8746667" y="2486478"/>
              <a:ext cx="2880000" cy="2880000"/>
            </a:xfrm>
            <a:prstGeom prst="rect">
              <a:avLst/>
            </a:prstGeom>
          </p:spPr>
        </p:pic>
        <p:pic>
          <p:nvPicPr>
            <p:cNvPr id="16" name="Graphic 15" descr="Single gear">
              <a:extLst>
                <a:ext uri="{FF2B5EF4-FFF2-40B4-BE49-F238E27FC236}">
                  <a16:creationId xmlns:a16="http://schemas.microsoft.com/office/drawing/2014/main" id="{5BB09BB4-511A-4714-92A7-D9CA09D1FD7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 bwMode="ltGray">
            <a:xfrm>
              <a:off x="8501643" y="-159283"/>
              <a:ext cx="1620000" cy="1620000"/>
            </a:xfrm>
            <a:prstGeom prst="rect">
              <a:avLst/>
            </a:prstGeom>
          </p:spPr>
        </p:pic>
      </p:grpSp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D6166-2B42-4F11-BAA6-8ABAE1BE810C}" type="datetimeFigureOut">
              <a:rPr lang="en-US" noProof="0" smtClean="0"/>
              <a:t>12/18/2020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FA76C-C565-46B6-8652-D75785E2521F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627201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11281ABC-1821-4B63-88B5-74D2B13A11AF}"/>
              </a:ext>
            </a:extLst>
          </p:cNvPr>
          <p:cNvGrpSpPr/>
          <p:nvPr userDrawn="1"/>
        </p:nvGrpSpPr>
        <p:grpSpPr>
          <a:xfrm rot="5400000">
            <a:off x="175132" y="1273331"/>
            <a:ext cx="5378800" cy="5588856"/>
            <a:chOff x="-424090" y="303112"/>
            <a:chExt cx="5378800" cy="5588856"/>
          </a:xfrm>
          <a:solidFill>
            <a:srgbClr val="F6BF73">
              <a:alpha val="30196"/>
            </a:srgbClr>
          </a:solidFill>
        </p:grpSpPr>
        <p:pic>
          <p:nvPicPr>
            <p:cNvPr id="13" name="Graphic 12" descr="Single gear">
              <a:extLst>
                <a:ext uri="{FF2B5EF4-FFF2-40B4-BE49-F238E27FC236}">
                  <a16:creationId xmlns:a16="http://schemas.microsoft.com/office/drawing/2014/main" id="{0BD16937-7ADD-43BC-AFAD-ABA8E1E4D044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 l="13195" t="12276" r="8371" b="1368"/>
            <a:stretch/>
          </p:blipFill>
          <p:spPr>
            <a:xfrm rot="5400000">
              <a:off x="1442081" y="2451153"/>
              <a:ext cx="3275424" cy="3606205"/>
            </a:xfrm>
            <a:prstGeom prst="rect">
              <a:avLst/>
            </a:prstGeom>
          </p:spPr>
        </p:pic>
        <p:pic>
          <p:nvPicPr>
            <p:cNvPr id="14" name="Graphic 13" descr="Single gear">
              <a:extLst>
                <a:ext uri="{FF2B5EF4-FFF2-40B4-BE49-F238E27FC236}">
                  <a16:creationId xmlns:a16="http://schemas.microsoft.com/office/drawing/2014/main" id="{A93E95CB-8B7F-4CE0-BD90-8078D78E5BE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 rot="5400000">
              <a:off x="1092764" y="303112"/>
              <a:ext cx="2880000" cy="2880000"/>
            </a:xfrm>
            <a:prstGeom prst="rect">
              <a:avLst/>
            </a:prstGeom>
          </p:spPr>
        </p:pic>
        <p:pic>
          <p:nvPicPr>
            <p:cNvPr id="15" name="Graphic 14" descr="Single gear">
              <a:extLst>
                <a:ext uri="{FF2B5EF4-FFF2-40B4-BE49-F238E27FC236}">
                  <a16:creationId xmlns:a16="http://schemas.microsoft.com/office/drawing/2014/main" id="{308EA72E-9FD8-4137-AF70-2F45B4623A1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 rot="5400000">
              <a:off x="-424090" y="1817280"/>
              <a:ext cx="2880000" cy="2880000"/>
            </a:xfrm>
            <a:prstGeom prst="rect">
              <a:avLst/>
            </a:prstGeom>
          </p:spPr>
        </p:pic>
        <p:pic>
          <p:nvPicPr>
            <p:cNvPr id="16" name="Graphic 15" descr="Single gear">
              <a:extLst>
                <a:ext uri="{FF2B5EF4-FFF2-40B4-BE49-F238E27FC236}">
                  <a16:creationId xmlns:a16="http://schemas.microsoft.com/office/drawing/2014/main" id="{7E5F03E5-E60E-40E5-996F-CE212FF6425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 rot="5400000">
              <a:off x="625457" y="4024986"/>
              <a:ext cx="1620000" cy="1620000"/>
            </a:xfrm>
            <a:prstGeom prst="rect">
              <a:avLst/>
            </a:prstGeom>
          </p:spPr>
        </p:pic>
        <p:pic>
          <p:nvPicPr>
            <p:cNvPr id="17" name="Graphic 16" descr="Single gear">
              <a:extLst>
                <a:ext uri="{FF2B5EF4-FFF2-40B4-BE49-F238E27FC236}">
                  <a16:creationId xmlns:a16="http://schemas.microsoft.com/office/drawing/2014/main" id="{7EB0518D-8C62-493A-B053-F7B2F41290B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 rot="5400000">
              <a:off x="3226710" y="1355170"/>
              <a:ext cx="1728000" cy="1728000"/>
            </a:xfrm>
            <a:prstGeom prst="rect">
              <a:avLst/>
            </a:prstGeom>
          </p:spPr>
        </p:pic>
      </p:grpSp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1" y="1970240"/>
            <a:ext cx="10437812" cy="321164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175260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3077" y="609600"/>
            <a:ext cx="1602997" cy="1368198"/>
          </a:xfrm>
          <a:prstGeom prst="rect">
            <a:avLst/>
          </a:prstGeom>
          <a:solidFill>
            <a:srgbClr val="942D0B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7646" y="753228"/>
            <a:ext cx="9613861" cy="1080938"/>
          </a:xfrm>
        </p:spPr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137645" y="2336873"/>
            <a:ext cx="4698358" cy="3599316"/>
          </a:xfrm>
        </p:spPr>
        <p:txBody>
          <a:bodyPr/>
          <a:lstStyle/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051448" y="2336873"/>
            <a:ext cx="4700058" cy="3599316"/>
          </a:xfrm>
        </p:spPr>
        <p:txBody>
          <a:bodyPr anchor="ctr" anchorCtr="0"/>
          <a:lstStyle>
            <a:lvl1pPr algn="ctr">
              <a:defRPr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9008306" y="5936187"/>
            <a:ext cx="2743200" cy="365125"/>
          </a:xfrm>
        </p:spPr>
        <p:txBody>
          <a:bodyPr/>
          <a:lstStyle/>
          <a:p>
            <a:fld id="{616D6166-2B42-4F11-BAA6-8ABAE1BE810C}" type="datetimeFigureOut">
              <a:rPr lang="en-US" noProof="0" smtClean="0"/>
              <a:t>12/18/2020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37646" y="5936188"/>
            <a:ext cx="6870660" cy="365125"/>
          </a:xfrm>
        </p:spPr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56705" y="753227"/>
            <a:ext cx="1154151" cy="1090789"/>
          </a:xfrm>
        </p:spPr>
        <p:txBody>
          <a:bodyPr/>
          <a:lstStyle/>
          <a:p>
            <a:fld id="{9E3FA76C-C565-46B6-8652-D75785E2521F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069774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F90C5C8C-B074-498F-921D-CC0B5DF8FBD3}"/>
              </a:ext>
            </a:extLst>
          </p:cNvPr>
          <p:cNvGrpSpPr/>
          <p:nvPr userDrawn="1"/>
        </p:nvGrpSpPr>
        <p:grpSpPr>
          <a:xfrm rot="10800000">
            <a:off x="108452" y="75467"/>
            <a:ext cx="5378800" cy="5588856"/>
            <a:chOff x="-424090" y="303112"/>
            <a:chExt cx="5378800" cy="5588856"/>
          </a:xfrm>
          <a:solidFill>
            <a:srgbClr val="F6BF73">
              <a:alpha val="30196"/>
            </a:srgbClr>
          </a:solidFill>
        </p:grpSpPr>
        <p:pic>
          <p:nvPicPr>
            <p:cNvPr id="15" name="Graphic 14" descr="Single gear">
              <a:extLst>
                <a:ext uri="{FF2B5EF4-FFF2-40B4-BE49-F238E27FC236}">
                  <a16:creationId xmlns:a16="http://schemas.microsoft.com/office/drawing/2014/main" id="{C270183A-92E0-49A5-B6BC-F1934676372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 l="13195" t="12276" r="8371" b="1368"/>
            <a:stretch/>
          </p:blipFill>
          <p:spPr>
            <a:xfrm rot="5400000">
              <a:off x="1442081" y="2451153"/>
              <a:ext cx="3275424" cy="3606205"/>
            </a:xfrm>
            <a:prstGeom prst="rect">
              <a:avLst/>
            </a:prstGeom>
          </p:spPr>
        </p:pic>
        <p:pic>
          <p:nvPicPr>
            <p:cNvPr id="16" name="Graphic 15" descr="Single gear">
              <a:extLst>
                <a:ext uri="{FF2B5EF4-FFF2-40B4-BE49-F238E27FC236}">
                  <a16:creationId xmlns:a16="http://schemas.microsoft.com/office/drawing/2014/main" id="{6E086889-5472-4B65-A156-D0B8F369C34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 rot="5400000">
              <a:off x="1092764" y="303112"/>
              <a:ext cx="2880000" cy="2880000"/>
            </a:xfrm>
            <a:prstGeom prst="rect">
              <a:avLst/>
            </a:prstGeom>
          </p:spPr>
        </p:pic>
        <p:pic>
          <p:nvPicPr>
            <p:cNvPr id="17" name="Graphic 16" descr="Single gear">
              <a:extLst>
                <a:ext uri="{FF2B5EF4-FFF2-40B4-BE49-F238E27FC236}">
                  <a16:creationId xmlns:a16="http://schemas.microsoft.com/office/drawing/2014/main" id="{4BCBF44F-62C7-4F40-99DF-85C459F43ED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 rot="5400000">
              <a:off x="-424090" y="1817280"/>
              <a:ext cx="2880000" cy="2880000"/>
            </a:xfrm>
            <a:prstGeom prst="rect">
              <a:avLst/>
            </a:prstGeom>
          </p:spPr>
        </p:pic>
        <p:pic>
          <p:nvPicPr>
            <p:cNvPr id="18" name="Graphic 17" descr="Single gear">
              <a:extLst>
                <a:ext uri="{FF2B5EF4-FFF2-40B4-BE49-F238E27FC236}">
                  <a16:creationId xmlns:a16="http://schemas.microsoft.com/office/drawing/2014/main" id="{ABF64D53-5ED0-4A1D-A7EA-94CDB0D37EC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 rot="5400000">
              <a:off x="625457" y="4024986"/>
              <a:ext cx="1620000" cy="1620000"/>
            </a:xfrm>
            <a:prstGeom prst="rect">
              <a:avLst/>
            </a:prstGeom>
          </p:spPr>
        </p:pic>
        <p:pic>
          <p:nvPicPr>
            <p:cNvPr id="19" name="Graphic 18" descr="Single gear">
              <a:extLst>
                <a:ext uri="{FF2B5EF4-FFF2-40B4-BE49-F238E27FC236}">
                  <a16:creationId xmlns:a16="http://schemas.microsoft.com/office/drawing/2014/main" id="{2565C769-10BF-4E7B-B099-B4FD458436E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 rot="5400000">
              <a:off x="3226710" y="1355170"/>
              <a:ext cx="1728000" cy="1728000"/>
            </a:xfrm>
            <a:prstGeom prst="rect">
              <a:avLst/>
            </a:prstGeom>
          </p:spPr>
        </p:pic>
      </p:grpSp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0" y="2336873"/>
            <a:ext cx="4698358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594123" y="2336873"/>
            <a:ext cx="4700059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D6166-2B42-4F11-BAA6-8ABAE1BE810C}" type="datetimeFigureOut">
              <a:rPr lang="en-US" noProof="0" smtClean="0"/>
              <a:t>12/18/2020</a:t>
            </a:fld>
            <a:endParaRPr lang="en-US" noProof="0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FA76C-C565-46B6-8652-D75785E2521F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271381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11281ABC-1821-4B63-88B5-74D2B13A11AF}"/>
              </a:ext>
            </a:extLst>
          </p:cNvPr>
          <p:cNvGrpSpPr/>
          <p:nvPr userDrawn="1"/>
        </p:nvGrpSpPr>
        <p:grpSpPr>
          <a:xfrm rot="5400000">
            <a:off x="175132" y="1273331"/>
            <a:ext cx="5378800" cy="5588856"/>
            <a:chOff x="-424090" y="303112"/>
            <a:chExt cx="5378800" cy="5588856"/>
          </a:xfrm>
          <a:solidFill>
            <a:srgbClr val="F6BF73">
              <a:alpha val="30196"/>
            </a:srgbClr>
          </a:solidFill>
        </p:grpSpPr>
        <p:pic>
          <p:nvPicPr>
            <p:cNvPr id="13" name="Graphic 12" descr="Single gear">
              <a:extLst>
                <a:ext uri="{FF2B5EF4-FFF2-40B4-BE49-F238E27FC236}">
                  <a16:creationId xmlns:a16="http://schemas.microsoft.com/office/drawing/2014/main" id="{0BD16937-7ADD-43BC-AFAD-ABA8E1E4D044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 l="13195" t="12276" r="8371" b="1368"/>
            <a:stretch/>
          </p:blipFill>
          <p:spPr>
            <a:xfrm rot="5400000">
              <a:off x="1442081" y="2451153"/>
              <a:ext cx="3275424" cy="3606205"/>
            </a:xfrm>
            <a:prstGeom prst="rect">
              <a:avLst/>
            </a:prstGeom>
          </p:spPr>
        </p:pic>
        <p:pic>
          <p:nvPicPr>
            <p:cNvPr id="14" name="Graphic 13" descr="Single gear">
              <a:extLst>
                <a:ext uri="{FF2B5EF4-FFF2-40B4-BE49-F238E27FC236}">
                  <a16:creationId xmlns:a16="http://schemas.microsoft.com/office/drawing/2014/main" id="{A93E95CB-8B7F-4CE0-BD90-8078D78E5BE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 rot="5400000">
              <a:off x="1092764" y="303112"/>
              <a:ext cx="2880000" cy="2880000"/>
            </a:xfrm>
            <a:prstGeom prst="rect">
              <a:avLst/>
            </a:prstGeom>
          </p:spPr>
        </p:pic>
        <p:pic>
          <p:nvPicPr>
            <p:cNvPr id="15" name="Graphic 14" descr="Single gear">
              <a:extLst>
                <a:ext uri="{FF2B5EF4-FFF2-40B4-BE49-F238E27FC236}">
                  <a16:creationId xmlns:a16="http://schemas.microsoft.com/office/drawing/2014/main" id="{308EA72E-9FD8-4137-AF70-2F45B4623A1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 rot="5400000">
              <a:off x="-424090" y="1817280"/>
              <a:ext cx="2880000" cy="2880000"/>
            </a:xfrm>
            <a:prstGeom prst="rect">
              <a:avLst/>
            </a:prstGeom>
          </p:spPr>
        </p:pic>
        <p:pic>
          <p:nvPicPr>
            <p:cNvPr id="16" name="Graphic 15" descr="Single gear">
              <a:extLst>
                <a:ext uri="{FF2B5EF4-FFF2-40B4-BE49-F238E27FC236}">
                  <a16:creationId xmlns:a16="http://schemas.microsoft.com/office/drawing/2014/main" id="{7E5F03E5-E60E-40E5-996F-CE212FF6425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 rot="5400000">
              <a:off x="625457" y="4024986"/>
              <a:ext cx="1620000" cy="1620000"/>
            </a:xfrm>
            <a:prstGeom prst="rect">
              <a:avLst/>
            </a:prstGeom>
          </p:spPr>
        </p:pic>
        <p:pic>
          <p:nvPicPr>
            <p:cNvPr id="17" name="Graphic 16" descr="Single gear">
              <a:extLst>
                <a:ext uri="{FF2B5EF4-FFF2-40B4-BE49-F238E27FC236}">
                  <a16:creationId xmlns:a16="http://schemas.microsoft.com/office/drawing/2014/main" id="{7EB0518D-8C62-493A-B053-F7B2F41290B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 rot="5400000">
              <a:off x="3226710" y="1355170"/>
              <a:ext cx="1728000" cy="1728000"/>
            </a:xfrm>
            <a:prstGeom prst="rect">
              <a:avLst/>
            </a:prstGeom>
          </p:spPr>
        </p:pic>
      </p:grpSp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1" y="1970240"/>
            <a:ext cx="10437812" cy="321164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175260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3077" y="609600"/>
            <a:ext cx="1602997" cy="1368198"/>
          </a:xfrm>
          <a:prstGeom prst="rect">
            <a:avLst/>
          </a:prstGeom>
          <a:solidFill>
            <a:srgbClr val="942D0B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7646" y="753228"/>
            <a:ext cx="9613861" cy="1080938"/>
          </a:xfrm>
        </p:spPr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9008306" y="5936187"/>
            <a:ext cx="2743200" cy="365125"/>
          </a:xfrm>
        </p:spPr>
        <p:txBody>
          <a:bodyPr/>
          <a:lstStyle/>
          <a:p>
            <a:fld id="{616D6166-2B42-4F11-BAA6-8ABAE1BE810C}" type="datetimeFigureOut">
              <a:rPr lang="en-US" noProof="0" smtClean="0"/>
              <a:t>12/18/2020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37646" y="5936188"/>
            <a:ext cx="6870660" cy="365125"/>
          </a:xfrm>
        </p:spPr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56705" y="753227"/>
            <a:ext cx="1154151" cy="1090789"/>
          </a:xfrm>
        </p:spPr>
        <p:txBody>
          <a:bodyPr/>
          <a:lstStyle/>
          <a:p>
            <a:fld id="{9E3FA76C-C565-46B6-8652-D75785E2521F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FD7CD5CF-F924-43C6-9C02-06FBC84A67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37644" y="2161725"/>
            <a:ext cx="9613861" cy="3702647"/>
          </a:xfrm>
        </p:spPr>
        <p:txBody>
          <a:bodyPr/>
          <a:lstStyle/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4131849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1CA97C9F-27FA-4BCE-84C2-EA9C0347E974}"/>
              </a:ext>
            </a:extLst>
          </p:cNvPr>
          <p:cNvGrpSpPr/>
          <p:nvPr userDrawn="1"/>
        </p:nvGrpSpPr>
        <p:grpSpPr>
          <a:xfrm rot="5400000">
            <a:off x="227324" y="1282732"/>
            <a:ext cx="5378800" cy="5588856"/>
            <a:chOff x="-424090" y="303112"/>
            <a:chExt cx="5378800" cy="5588856"/>
          </a:xfrm>
          <a:solidFill>
            <a:srgbClr val="F6BF73">
              <a:alpha val="30196"/>
            </a:srgbClr>
          </a:solidFill>
        </p:grpSpPr>
        <p:pic>
          <p:nvPicPr>
            <p:cNvPr id="11" name="Graphic 10" descr="Single gear">
              <a:extLst>
                <a:ext uri="{FF2B5EF4-FFF2-40B4-BE49-F238E27FC236}">
                  <a16:creationId xmlns:a16="http://schemas.microsoft.com/office/drawing/2014/main" id="{6EEB6AF8-1385-4805-8E97-CDE431030B0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 l="13195" t="12276" r="8371" b="1368"/>
            <a:stretch/>
          </p:blipFill>
          <p:spPr>
            <a:xfrm rot="5400000">
              <a:off x="1442081" y="2451153"/>
              <a:ext cx="3275424" cy="3606205"/>
            </a:xfrm>
            <a:prstGeom prst="rect">
              <a:avLst/>
            </a:prstGeom>
          </p:spPr>
        </p:pic>
        <p:pic>
          <p:nvPicPr>
            <p:cNvPr id="12" name="Graphic 11" descr="Single gear">
              <a:extLst>
                <a:ext uri="{FF2B5EF4-FFF2-40B4-BE49-F238E27FC236}">
                  <a16:creationId xmlns:a16="http://schemas.microsoft.com/office/drawing/2014/main" id="{1F08FE59-AC1A-4BF7-B9D5-7672C8C7D39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 rot="5400000">
              <a:off x="1092764" y="303112"/>
              <a:ext cx="2880000" cy="2880000"/>
            </a:xfrm>
            <a:prstGeom prst="rect">
              <a:avLst/>
            </a:prstGeom>
          </p:spPr>
        </p:pic>
        <p:pic>
          <p:nvPicPr>
            <p:cNvPr id="13" name="Graphic 12" descr="Single gear">
              <a:extLst>
                <a:ext uri="{FF2B5EF4-FFF2-40B4-BE49-F238E27FC236}">
                  <a16:creationId xmlns:a16="http://schemas.microsoft.com/office/drawing/2014/main" id="{F44470E0-8B01-46E6-90F1-4B52CB3EFFE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 rot="5400000">
              <a:off x="-424090" y="1817280"/>
              <a:ext cx="2880000" cy="2880000"/>
            </a:xfrm>
            <a:prstGeom prst="rect">
              <a:avLst/>
            </a:prstGeom>
          </p:spPr>
        </p:pic>
        <p:pic>
          <p:nvPicPr>
            <p:cNvPr id="14" name="Graphic 13" descr="Single gear">
              <a:extLst>
                <a:ext uri="{FF2B5EF4-FFF2-40B4-BE49-F238E27FC236}">
                  <a16:creationId xmlns:a16="http://schemas.microsoft.com/office/drawing/2014/main" id="{2FB2E216-0387-4DF4-A432-E877C96A7BA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 rot="5400000">
              <a:off x="625457" y="4024986"/>
              <a:ext cx="1620000" cy="1620000"/>
            </a:xfrm>
            <a:prstGeom prst="rect">
              <a:avLst/>
            </a:prstGeom>
          </p:spPr>
        </p:pic>
        <p:pic>
          <p:nvPicPr>
            <p:cNvPr id="15" name="Graphic 14" descr="Single gear">
              <a:extLst>
                <a:ext uri="{FF2B5EF4-FFF2-40B4-BE49-F238E27FC236}">
                  <a16:creationId xmlns:a16="http://schemas.microsoft.com/office/drawing/2014/main" id="{53685AA4-853C-46A8-8ADB-FA80FE59BFB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 rot="5400000">
              <a:off x="3226710" y="1355170"/>
              <a:ext cx="1728000" cy="1728000"/>
            </a:xfrm>
            <a:prstGeom prst="rect">
              <a:avLst/>
            </a:prstGeom>
          </p:spPr>
        </p:pic>
      </p:grpSp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D6166-2B42-4F11-BAA6-8ABAE1BE810C}" type="datetimeFigureOut">
              <a:rPr lang="en-US" noProof="0" smtClean="0"/>
              <a:t>12/18/2020</a:t>
            </a:fld>
            <a:endParaRPr lang="en-US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FA76C-C565-46B6-8652-D75785E2521F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1993445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1CA97C9F-27FA-4BCE-84C2-EA9C0347E974}"/>
              </a:ext>
            </a:extLst>
          </p:cNvPr>
          <p:cNvGrpSpPr/>
          <p:nvPr userDrawn="1"/>
        </p:nvGrpSpPr>
        <p:grpSpPr>
          <a:xfrm rot="5400000">
            <a:off x="227324" y="1282732"/>
            <a:ext cx="5378800" cy="5588856"/>
            <a:chOff x="-424090" y="303112"/>
            <a:chExt cx="5378800" cy="5588856"/>
          </a:xfrm>
          <a:solidFill>
            <a:srgbClr val="F6BF73">
              <a:alpha val="30196"/>
            </a:srgbClr>
          </a:solidFill>
        </p:grpSpPr>
        <p:pic>
          <p:nvPicPr>
            <p:cNvPr id="11" name="Graphic 10" descr="Single gear">
              <a:extLst>
                <a:ext uri="{FF2B5EF4-FFF2-40B4-BE49-F238E27FC236}">
                  <a16:creationId xmlns:a16="http://schemas.microsoft.com/office/drawing/2014/main" id="{6EEB6AF8-1385-4805-8E97-CDE431030B0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 l="13195" t="12276" r="8371" b="1368"/>
            <a:stretch/>
          </p:blipFill>
          <p:spPr>
            <a:xfrm rot="5400000">
              <a:off x="1442081" y="2451153"/>
              <a:ext cx="3275424" cy="3606205"/>
            </a:xfrm>
            <a:prstGeom prst="rect">
              <a:avLst/>
            </a:prstGeom>
          </p:spPr>
        </p:pic>
        <p:pic>
          <p:nvPicPr>
            <p:cNvPr id="12" name="Graphic 11" descr="Single gear">
              <a:extLst>
                <a:ext uri="{FF2B5EF4-FFF2-40B4-BE49-F238E27FC236}">
                  <a16:creationId xmlns:a16="http://schemas.microsoft.com/office/drawing/2014/main" id="{1F08FE59-AC1A-4BF7-B9D5-7672C8C7D39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 rot="5400000">
              <a:off x="1092764" y="303112"/>
              <a:ext cx="2880000" cy="2880000"/>
            </a:xfrm>
            <a:prstGeom prst="rect">
              <a:avLst/>
            </a:prstGeom>
          </p:spPr>
        </p:pic>
        <p:pic>
          <p:nvPicPr>
            <p:cNvPr id="13" name="Graphic 12" descr="Single gear">
              <a:extLst>
                <a:ext uri="{FF2B5EF4-FFF2-40B4-BE49-F238E27FC236}">
                  <a16:creationId xmlns:a16="http://schemas.microsoft.com/office/drawing/2014/main" id="{F44470E0-8B01-46E6-90F1-4B52CB3EFFE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 rot="5400000">
              <a:off x="-424090" y="1817280"/>
              <a:ext cx="2880000" cy="2880000"/>
            </a:xfrm>
            <a:prstGeom prst="rect">
              <a:avLst/>
            </a:prstGeom>
          </p:spPr>
        </p:pic>
        <p:pic>
          <p:nvPicPr>
            <p:cNvPr id="14" name="Graphic 13" descr="Single gear">
              <a:extLst>
                <a:ext uri="{FF2B5EF4-FFF2-40B4-BE49-F238E27FC236}">
                  <a16:creationId xmlns:a16="http://schemas.microsoft.com/office/drawing/2014/main" id="{2FB2E216-0387-4DF4-A432-E877C96A7BA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 rot="5400000">
              <a:off x="625457" y="4024986"/>
              <a:ext cx="1620000" cy="1620000"/>
            </a:xfrm>
            <a:prstGeom prst="rect">
              <a:avLst/>
            </a:prstGeom>
          </p:spPr>
        </p:pic>
        <p:pic>
          <p:nvPicPr>
            <p:cNvPr id="15" name="Graphic 14" descr="Single gear">
              <a:extLst>
                <a:ext uri="{FF2B5EF4-FFF2-40B4-BE49-F238E27FC236}">
                  <a16:creationId xmlns:a16="http://schemas.microsoft.com/office/drawing/2014/main" id="{53685AA4-853C-46A8-8ADB-FA80FE59BFB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 rot="5400000">
              <a:off x="3226710" y="1355170"/>
              <a:ext cx="1728000" cy="1728000"/>
            </a:xfrm>
            <a:prstGeom prst="rect">
              <a:avLst/>
            </a:prstGeom>
          </p:spPr>
        </p:pic>
      </p:grpSp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D6166-2B42-4F11-BAA6-8ABAE1BE810C}" type="datetimeFigureOut">
              <a:rPr lang="en-US" noProof="0" smtClean="0"/>
              <a:t>12/18/2020</a:t>
            </a:fld>
            <a:endParaRPr lang="en-US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FA76C-C565-46B6-8652-D75785E2521F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D683A405-3ADE-448E-893F-D3D2E11CCA4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897819" y="2290763"/>
            <a:ext cx="8396362" cy="3100387"/>
          </a:xfrm>
        </p:spPr>
        <p:txBody>
          <a:bodyPr anchor="ctr">
            <a:normAutofit/>
          </a:bodyPr>
          <a:lstStyle>
            <a:lvl1pPr marL="0" indent="0" algn="ctr">
              <a:buNone/>
              <a:defRPr sz="6000"/>
            </a:lvl1pPr>
          </a:lstStyle>
          <a:p>
            <a:pPr lvl="0"/>
            <a:r>
              <a:rPr lang="en-US" noProof="0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620272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2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6D6166-2B42-4F11-BAA6-8ABAE1BE810C}" type="datetimeFigureOut">
              <a:rPr lang="en-US" noProof="0" smtClean="0"/>
              <a:t>12/18/2020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3FA76C-C565-46B6-8652-D75785E2521F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322647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79" r:id="rId5"/>
    <p:sldLayoutId id="2147483665" r:id="rId6"/>
    <p:sldLayoutId id="2147483680" r:id="rId7"/>
    <p:sldLayoutId id="2147483666" r:id="rId8"/>
    <p:sldLayoutId id="2147483682" r:id="rId9"/>
    <p:sldLayoutId id="2147483667" r:id="rId10"/>
    <p:sldLayoutId id="2147483668" r:id="rId11"/>
    <p:sldLayoutId id="2147483681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8" r:id="rId18"/>
    <p:sldLayoutId id="2147483675" r:id="rId19"/>
    <p:sldLayoutId id="2147483684" r:id="rId2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sv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6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51.emf"/><Relationship Id="rId4" Type="http://schemas.openxmlformats.org/officeDocument/2006/relationships/image" Target="../media/image50.e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7.sv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7.sv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10.pn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13.svg"/><Relationship Id="rId9" Type="http://schemas.microsoft.com/office/2007/relationships/diagramDrawing" Target="../diagrams/drawing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5.sv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 descr="Book icon">
            <a:extLst>
              <a:ext uri="{FF2B5EF4-FFF2-40B4-BE49-F238E27FC236}">
                <a16:creationId xmlns:a16="http://schemas.microsoft.com/office/drawing/2014/main" id="{E26792AF-5D39-4A12-8EDD-CC09A60BDA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44993" y="2961000"/>
            <a:ext cx="936000" cy="936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B98BBFB-4314-436C-A688-96F483D693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56112" y="2742465"/>
            <a:ext cx="8494463" cy="1373070"/>
          </a:xfrm>
        </p:spPr>
        <p:txBody>
          <a:bodyPr anchor="ctr" anchorCtr="0"/>
          <a:lstStyle/>
          <a:p>
            <a:r>
              <a:rPr lang="en-US" sz="4400" b="0" dirty="0" smtClean="0"/>
              <a:t>TUMOR HETEROGENEITY</a:t>
            </a:r>
            <a:br>
              <a:rPr lang="en-US" sz="4400" b="0" dirty="0" smtClean="0"/>
            </a:br>
            <a:r>
              <a:rPr lang="en-US" sz="3200" dirty="0" smtClean="0">
                <a:solidFill>
                  <a:srgbClr val="C00000"/>
                </a:solidFill>
              </a:rPr>
              <a:t>Represented To:</a:t>
            </a:r>
            <a:r>
              <a:rPr lang="en-US" sz="3200" b="0" dirty="0" smtClean="0"/>
              <a:t> Dr/ Ahmed </a:t>
            </a:r>
            <a:r>
              <a:rPr lang="en-US" sz="3200" b="0" dirty="0" err="1" smtClean="0"/>
              <a:t>Morsy</a:t>
            </a:r>
            <a:endParaRPr lang="en-US" sz="4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A173D3-8B7E-4F91-B862-AC30CB0D27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169" y="4394039"/>
            <a:ext cx="11986351" cy="2039812"/>
          </a:xfrm>
        </p:spPr>
        <p:txBody>
          <a:bodyPr>
            <a:noAutofit/>
          </a:bodyPr>
          <a:lstStyle/>
          <a:p>
            <a:pPr algn="l"/>
            <a:r>
              <a:rPr lang="en-US" sz="2400" b="1" dirty="0" smtClean="0">
                <a:solidFill>
                  <a:srgbClr val="C00000"/>
                </a:solidFill>
              </a:rPr>
              <a:t>Team Members:</a:t>
            </a:r>
          </a:p>
          <a:p>
            <a:pPr algn="l"/>
            <a:r>
              <a:rPr lang="en-US" sz="2400" dirty="0" smtClean="0"/>
              <a:t>		Mostafa Yehia</a:t>
            </a:r>
            <a:r>
              <a:rPr lang="en-US" sz="2400" dirty="0" smtClean="0">
                <a:solidFill>
                  <a:schemeClr val="bg1"/>
                </a:solidFill>
              </a:rPr>
              <a:t>				</a:t>
            </a:r>
            <a:r>
              <a:rPr lang="en-US" sz="2400" dirty="0" smtClean="0"/>
              <a:t>Donia </a:t>
            </a:r>
            <a:r>
              <a:rPr lang="en-US" sz="2400" dirty="0"/>
              <a:t>Abd </a:t>
            </a:r>
            <a:r>
              <a:rPr lang="en-US" sz="2400" dirty="0" smtClean="0"/>
              <a:t>Elslam</a:t>
            </a:r>
            <a:endParaRPr lang="en-US" sz="2400" dirty="0" smtClean="0">
              <a:solidFill>
                <a:schemeClr val="bg1"/>
              </a:solidFill>
            </a:endParaRPr>
          </a:p>
          <a:p>
            <a:pPr algn="l"/>
            <a:r>
              <a:rPr lang="en-US" sz="2400" dirty="0" smtClean="0"/>
              <a:t>		Renad Taher</a:t>
            </a:r>
            <a:r>
              <a:rPr lang="en-US" sz="2400" dirty="0" smtClean="0">
                <a:solidFill>
                  <a:schemeClr val="bg1"/>
                </a:solidFill>
              </a:rPr>
              <a:t>			</a:t>
            </a:r>
            <a:r>
              <a:rPr lang="en-US" sz="2400" dirty="0" smtClean="0"/>
              <a:t>		Mariem </a:t>
            </a:r>
            <a:r>
              <a:rPr lang="en-US" sz="2400" dirty="0"/>
              <a:t>Ahmed</a:t>
            </a:r>
            <a:endParaRPr lang="en-US" sz="2400" dirty="0" smtClean="0">
              <a:solidFill>
                <a:schemeClr val="bg1"/>
              </a:solidFill>
            </a:endParaRPr>
          </a:p>
          <a:p>
            <a:pPr algn="l"/>
            <a:r>
              <a:rPr lang="en-US" sz="2400" dirty="0" smtClean="0"/>
              <a:t>		Ibrahim Elsayed</a:t>
            </a:r>
            <a:endParaRPr lang="en-US" sz="2400" dirty="0"/>
          </a:p>
        </p:txBody>
      </p:sp>
      <p:pic>
        <p:nvPicPr>
          <p:cNvPr id="2050" name="Picture 2" descr="See the source ima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4375" y="2918929"/>
            <a:ext cx="1392145" cy="1020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6530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9324C-554A-6640-AFD5-CE3D6DBE29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28293" y="3050938"/>
            <a:ext cx="8494463" cy="694798"/>
          </a:xfrm>
        </p:spPr>
        <p:txBody>
          <a:bodyPr/>
          <a:lstStyle/>
          <a:p>
            <a:r>
              <a:rPr lang="en-US" sz="3600" dirty="0"/>
              <a:t>Dimensionality Reduction</a:t>
            </a:r>
            <a:endParaRPr lang="en-EG" sz="3600" dirty="0"/>
          </a:p>
        </p:txBody>
      </p:sp>
    </p:spTree>
    <p:extLst>
      <p:ext uri="{BB962C8B-B14F-4D97-AF65-F5344CB8AC3E}">
        <p14:creationId xmlns:p14="http://schemas.microsoft.com/office/powerpoint/2010/main" val="1076482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9324C-554A-6640-AFD5-CE3D6DBE29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28293" y="3050938"/>
            <a:ext cx="8494463" cy="694798"/>
          </a:xfrm>
        </p:spPr>
        <p:txBody>
          <a:bodyPr/>
          <a:lstStyle/>
          <a:p>
            <a:r>
              <a:rPr lang="en-US" sz="3600" dirty="0" smtClean="0"/>
              <a:t>1. Principal Component Analysis (PCA)</a:t>
            </a:r>
            <a:endParaRPr lang="en-EG" sz="3600" dirty="0"/>
          </a:p>
        </p:txBody>
      </p:sp>
    </p:spTree>
    <p:extLst>
      <p:ext uri="{BB962C8B-B14F-4D97-AF65-F5344CB8AC3E}">
        <p14:creationId xmlns:p14="http://schemas.microsoft.com/office/powerpoint/2010/main" val="229881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BE707-D053-7949-AECB-3C113576E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03: PCA</a:t>
            </a:r>
            <a:endParaRPr lang="en-EG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06D4840B-669D-3B42-ADEE-92AAF5CF54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985" y="2387568"/>
            <a:ext cx="4608584" cy="356748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163293" y="2264075"/>
            <a:ext cx="688340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Principal Component Analysis (PCA) is a</a:t>
            </a:r>
            <a:r>
              <a:rPr lang="en-US" dirty="0">
                <a:solidFill>
                  <a:schemeClr val="bg1"/>
                </a:solidFill>
              </a:rPr>
              <a:t> </a:t>
            </a:r>
            <a:r>
              <a:rPr lang="en-US" b="1" dirty="0">
                <a:solidFill>
                  <a:schemeClr val="bg1"/>
                </a:solidFill>
              </a:rPr>
              <a:t>linear dimensionality reduction</a:t>
            </a:r>
            <a:r>
              <a:rPr lang="en-US" dirty="0">
                <a:solidFill>
                  <a:schemeClr val="bg1"/>
                </a:solidFill>
              </a:rPr>
              <a:t> </a:t>
            </a:r>
            <a:r>
              <a:rPr lang="en-US" dirty="0"/>
              <a:t>technique that can be utilized for extracting information from a </a:t>
            </a:r>
            <a:r>
              <a:rPr lang="en-US" i="1" dirty="0"/>
              <a:t>high-</a:t>
            </a:r>
            <a:r>
              <a:rPr lang="en-US" dirty="0"/>
              <a:t>dimensional space by projecting it into a </a:t>
            </a:r>
            <a:r>
              <a:rPr lang="en-US" i="1" dirty="0"/>
              <a:t>lower</a:t>
            </a:r>
            <a:r>
              <a:rPr lang="en-US" dirty="0"/>
              <a:t> dimensional </a:t>
            </a:r>
            <a:r>
              <a:rPr lang="en-US" dirty="0" smtClean="0"/>
              <a:t>sub-space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/>
              <a:t>Applied </a:t>
            </a:r>
            <a:r>
              <a:rPr lang="en-US" dirty="0"/>
              <a:t>in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Data </a:t>
            </a:r>
            <a:r>
              <a:rPr lang="en-US" b="1" dirty="0" smtClean="0">
                <a:solidFill>
                  <a:schemeClr val="bg1"/>
                </a:solidFill>
              </a:rPr>
              <a:t>visualization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655507" y="4171312"/>
            <a:ext cx="6096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i="1" u="sng" dirty="0" smtClean="0">
                <a:solidFill>
                  <a:srgbClr val="FFFF00"/>
                </a:solidFill>
                <a:latin typeface=".SFUI-Semibold"/>
              </a:rPr>
              <a:t>Note:</a:t>
            </a:r>
            <a:endParaRPr lang="en-US" b="1" i="1" u="sng" dirty="0">
              <a:solidFill>
                <a:srgbClr val="FFFF00"/>
              </a:solidFill>
              <a:latin typeface=".SFUI-Semibold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 smtClean="0">
                <a:latin typeface=".SFUI-Semibold"/>
              </a:rPr>
              <a:t>Dimensionality reduction</a:t>
            </a:r>
            <a:r>
              <a:rPr lang="en-US" dirty="0" smtClean="0">
                <a:latin typeface=".SFUI-Regular"/>
              </a:rPr>
              <a:t>, or </a:t>
            </a:r>
            <a:r>
              <a:rPr lang="en-US" dirty="0" smtClean="0">
                <a:latin typeface=".SFUI-Semibold"/>
              </a:rPr>
              <a:t>dimension reduction</a:t>
            </a:r>
            <a:r>
              <a:rPr lang="en-US" dirty="0" smtClean="0">
                <a:latin typeface=".SFUI-Regular"/>
              </a:rPr>
              <a:t>, is the transformation of data from a high-dimensional space into a low-dimensional space so that the low-dimensional representation retains some meaningful properties of the original data, ideally close to its </a:t>
            </a:r>
            <a:r>
              <a:rPr lang="en-US" b="1" dirty="0" smtClean="0">
                <a:solidFill>
                  <a:schemeClr val="bg1"/>
                </a:solidFill>
                <a:latin typeface=".SFUI-Regular"/>
              </a:rPr>
              <a:t>intrinsic dimension</a:t>
            </a:r>
            <a:endParaRPr lang="en-US" b="1" dirty="0">
              <a:solidFill>
                <a:schemeClr val="bg1"/>
              </a:solidFill>
              <a:latin typeface=".SF UI"/>
            </a:endParaRPr>
          </a:p>
        </p:txBody>
      </p:sp>
    </p:spTree>
    <p:extLst>
      <p:ext uri="{BB962C8B-B14F-4D97-AF65-F5344CB8AC3E}">
        <p14:creationId xmlns:p14="http://schemas.microsoft.com/office/powerpoint/2010/main" val="2840390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B068B-89D1-A142-80D5-B76870F41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Example1 - Housing </a:t>
            </a:r>
            <a:r>
              <a:rPr lang="en-US" dirty="0" smtClean="0"/>
              <a:t>Data</a:t>
            </a:r>
            <a:endParaRPr lang="en-EG" dirty="0"/>
          </a:p>
        </p:txBody>
      </p:sp>
      <p:sp>
        <p:nvSpPr>
          <p:cNvPr id="5" name="Rectangle 4"/>
          <p:cNvSpPr/>
          <p:nvPr/>
        </p:nvSpPr>
        <p:spPr>
          <a:xfrm>
            <a:off x="8685145" y="3518953"/>
            <a:ext cx="281297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Housing </a:t>
            </a:r>
            <a:r>
              <a:rPr lang="en-US" b="1" dirty="0" smtClean="0"/>
              <a:t>Data</a:t>
            </a:r>
            <a:r>
              <a:rPr lang="en-US" b="1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Size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Number of rooms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Number of bathrooms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Schools around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Crime </a:t>
            </a:r>
            <a:r>
              <a:rPr lang="en-US" dirty="0" smtClean="0"/>
              <a:t>Rate</a:t>
            </a:r>
            <a:endParaRPr lang="en-US" dirty="0"/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854C0A9C-F3F3-F040-BB28-4F9EB2D624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6410" t="21479" r="17149" b="11567"/>
          <a:stretch/>
        </p:blipFill>
        <p:spPr>
          <a:xfrm>
            <a:off x="523522" y="2260874"/>
            <a:ext cx="7729728" cy="4270484"/>
          </a:xfrm>
        </p:spPr>
      </p:pic>
    </p:spTree>
    <p:extLst>
      <p:ext uri="{BB962C8B-B14F-4D97-AF65-F5344CB8AC3E}">
        <p14:creationId xmlns:p14="http://schemas.microsoft.com/office/powerpoint/2010/main" val="1012051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3B8083-12D8-8B4A-B892-59F09D9F3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EG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35344E38-AD9F-A24C-B26E-A50CBF1216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1797" r="12073"/>
          <a:stretch/>
        </p:blipFill>
        <p:spPr>
          <a:xfrm>
            <a:off x="-42481" y="0"/>
            <a:ext cx="12276962" cy="7451187"/>
          </a:xfrm>
        </p:spPr>
      </p:pic>
    </p:spTree>
    <p:extLst>
      <p:ext uri="{BB962C8B-B14F-4D97-AF65-F5344CB8AC3E}">
        <p14:creationId xmlns:p14="http://schemas.microsoft.com/office/powerpoint/2010/main" val="232934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AD626C-03EE-824D-A704-F30CAB2F17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EG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5439F1E8-A008-C24D-966E-2398869337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0873" r="11151"/>
          <a:stretch/>
        </p:blipFill>
        <p:spPr>
          <a:xfrm>
            <a:off x="-142587" y="0"/>
            <a:ext cx="12477174" cy="7393463"/>
          </a:xfrm>
        </p:spPr>
      </p:pic>
    </p:spTree>
    <p:extLst>
      <p:ext uri="{BB962C8B-B14F-4D97-AF65-F5344CB8AC3E}">
        <p14:creationId xmlns:p14="http://schemas.microsoft.com/office/powerpoint/2010/main" val="4139887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15910-1DD7-6E40-8166-725536A88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Example2 – Mouse Genes</a:t>
            </a:r>
            <a:r>
              <a:rPr lang="en-US" dirty="0"/>
              <a:t/>
            </a:r>
            <a:br>
              <a:rPr lang="en-US" dirty="0"/>
            </a:br>
            <a:endParaRPr lang="en-EG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5051C6C6-8422-924F-A193-D308AE3F59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8871" r="9550" b="15048"/>
          <a:stretch/>
        </p:blipFill>
        <p:spPr>
          <a:xfrm>
            <a:off x="2137646" y="2329299"/>
            <a:ext cx="8548551" cy="4041710"/>
          </a:xfrm>
        </p:spPr>
      </p:pic>
    </p:spTree>
    <p:extLst>
      <p:ext uri="{BB962C8B-B14F-4D97-AF65-F5344CB8AC3E}">
        <p14:creationId xmlns:p14="http://schemas.microsoft.com/office/powerpoint/2010/main" val="2574735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5969BA07-DB74-0D4E-BF0E-9574F82250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8929" r="8929" b="3598"/>
          <a:stretch/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326564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DD596977-6840-354A-9BC4-2D71E6D6F6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8929" t="4816" r="8844" b="10306"/>
          <a:stretch/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086208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5DF42E96-7370-6948-A6AF-28DAA2B481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8929" r="9149"/>
          <a:stretch/>
        </p:blipFill>
        <p:spPr>
          <a:xfrm>
            <a:off x="-40565" y="0"/>
            <a:ext cx="12232565" cy="6858000"/>
          </a:xfrm>
        </p:spPr>
      </p:pic>
    </p:spTree>
    <p:extLst>
      <p:ext uri="{BB962C8B-B14F-4D97-AF65-F5344CB8AC3E}">
        <p14:creationId xmlns:p14="http://schemas.microsoft.com/office/powerpoint/2010/main" val="201985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Today’s Agenda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773455" y="2386717"/>
            <a:ext cx="36000" cy="381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" name="Oval 18"/>
          <p:cNvSpPr/>
          <p:nvPr/>
        </p:nvSpPr>
        <p:spPr>
          <a:xfrm>
            <a:off x="680321" y="2631316"/>
            <a:ext cx="216000" cy="216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" name="Oval 19"/>
          <p:cNvSpPr/>
          <p:nvPr/>
        </p:nvSpPr>
        <p:spPr>
          <a:xfrm>
            <a:off x="680321" y="3387406"/>
            <a:ext cx="216000" cy="216000"/>
          </a:xfrm>
          <a:prstGeom prst="ellipse">
            <a:avLst/>
          </a:prstGeom>
          <a:solidFill>
            <a:schemeClr val="accent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" name="Oval 20"/>
          <p:cNvSpPr/>
          <p:nvPr/>
        </p:nvSpPr>
        <p:spPr>
          <a:xfrm>
            <a:off x="680321" y="4143496"/>
            <a:ext cx="216000" cy="216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2" name="Oval 21"/>
          <p:cNvSpPr/>
          <p:nvPr/>
        </p:nvSpPr>
        <p:spPr>
          <a:xfrm>
            <a:off x="680321" y="4899586"/>
            <a:ext cx="216000" cy="216000"/>
          </a:xfrm>
          <a:prstGeom prst="ellipse">
            <a:avLst/>
          </a:prstGeom>
          <a:solidFill>
            <a:schemeClr val="accent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3" name="Oval 22"/>
          <p:cNvSpPr/>
          <p:nvPr/>
        </p:nvSpPr>
        <p:spPr>
          <a:xfrm>
            <a:off x="680321" y="5655676"/>
            <a:ext cx="216000" cy="216000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026932" y="2512551"/>
            <a:ext cx="32563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bg1"/>
                </a:solidFill>
                <a:cs typeface="Arial" pitchFamily="34" charset="0"/>
              </a:rPr>
              <a:t>01		INTRODUCTION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026932" y="3288637"/>
            <a:ext cx="29073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bg1"/>
                </a:solidFill>
                <a:cs typeface="Arial" pitchFamily="34" charset="0"/>
              </a:rPr>
              <a:t>02		TECHNIQUES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026931" y="4032109"/>
            <a:ext cx="29942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bg1"/>
                </a:solidFill>
                <a:cs typeface="Arial" pitchFamily="34" charset="0"/>
              </a:rPr>
              <a:t>03		</a:t>
            </a:r>
            <a:r>
              <a:rPr lang="en-US" altLang="ko-KR" sz="2400" b="1" dirty="0" smtClean="0">
                <a:solidFill>
                  <a:schemeClr val="bg1"/>
                </a:solidFill>
                <a:cs typeface="Arial" pitchFamily="34" charset="0"/>
              </a:rPr>
              <a:t>INSTRUMENT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026932" y="4786657"/>
            <a:ext cx="17052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bg1"/>
                </a:solidFill>
                <a:cs typeface="Arial" pitchFamily="34" charset="0"/>
              </a:rPr>
              <a:t>04		</a:t>
            </a:r>
            <a:r>
              <a:rPr lang="en-US" altLang="ko-KR" sz="2400" b="1" dirty="0" smtClean="0">
                <a:solidFill>
                  <a:schemeClr val="bg1"/>
                </a:solidFill>
                <a:cs typeface="Arial" pitchFamily="34" charset="0"/>
              </a:rPr>
              <a:t>PCA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026933" y="5532843"/>
            <a:ext cx="1914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bg1"/>
                </a:solidFill>
                <a:cs typeface="Arial" pitchFamily="34" charset="0"/>
              </a:rPr>
              <a:t>05		</a:t>
            </a:r>
            <a:r>
              <a:rPr lang="en-US" altLang="ko-KR" sz="2400" b="1" dirty="0" smtClean="0">
                <a:solidFill>
                  <a:schemeClr val="bg1"/>
                </a:solidFill>
                <a:cs typeface="Arial" pitchFamily="34" charset="0"/>
              </a:rPr>
              <a:t>t-SNE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1028" name="Picture 4" descr="See the source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48736" y="892070"/>
            <a:ext cx="929605" cy="803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566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D7294136-D7D6-B849-AF5A-0988CE1169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8929" r="8929"/>
          <a:stretch/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654849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46A74901-3384-B546-A985-520CE68AF1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8929" r="8929"/>
          <a:stretch/>
        </p:blipFill>
        <p:spPr>
          <a:xfrm>
            <a:off x="0" y="1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961791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EBE83499-1654-224F-989D-CDCCFCC106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8929" t="1485" r="8929" b="6481"/>
          <a:stretch/>
        </p:blipFill>
        <p:spPr>
          <a:xfrm>
            <a:off x="-186508" y="1"/>
            <a:ext cx="12565015" cy="6857999"/>
          </a:xfrm>
        </p:spPr>
      </p:pic>
    </p:spTree>
    <p:extLst>
      <p:ext uri="{BB962C8B-B14F-4D97-AF65-F5344CB8AC3E}">
        <p14:creationId xmlns:p14="http://schemas.microsoft.com/office/powerpoint/2010/main" val="3846783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1C985437-3F32-434B-BC22-4CBE1C78C4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8929" r="8929" b="4281"/>
          <a:stretch/>
        </p:blipFill>
        <p:spPr>
          <a:xfrm>
            <a:off x="0" y="-240816"/>
            <a:ext cx="13048236" cy="7098816"/>
          </a:xfrm>
        </p:spPr>
      </p:pic>
    </p:spTree>
    <p:extLst>
      <p:ext uri="{BB962C8B-B14F-4D97-AF65-F5344CB8AC3E}">
        <p14:creationId xmlns:p14="http://schemas.microsoft.com/office/powerpoint/2010/main" val="3422703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B6DDE5EF-E21B-5446-8C67-956A88A5B1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8929" r="8929"/>
          <a:stretch/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810289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519031C0-89A6-8F48-B6EF-9ACF6F5974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8929" r="8929"/>
          <a:stretch/>
        </p:blipFill>
        <p:spPr>
          <a:xfrm>
            <a:off x="-356778" y="-200687"/>
            <a:ext cx="12548778" cy="7058687"/>
          </a:xfrm>
        </p:spPr>
      </p:pic>
    </p:spTree>
    <p:extLst>
      <p:ext uri="{BB962C8B-B14F-4D97-AF65-F5344CB8AC3E}">
        <p14:creationId xmlns:p14="http://schemas.microsoft.com/office/powerpoint/2010/main" val="4152080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005251BE-7628-D54A-9E59-937ADDC4BF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8929" r="8929" b="4697"/>
          <a:stretch/>
        </p:blipFill>
        <p:spPr>
          <a:xfrm>
            <a:off x="-1" y="-1"/>
            <a:ext cx="12192001" cy="6942221"/>
          </a:xfrm>
        </p:spPr>
      </p:pic>
    </p:spTree>
    <p:extLst>
      <p:ext uri="{BB962C8B-B14F-4D97-AF65-F5344CB8AC3E}">
        <p14:creationId xmlns:p14="http://schemas.microsoft.com/office/powerpoint/2010/main" val="3134431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B9DB2450-44F8-744B-9261-07C002EBE5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8929" r="8929" b="4952"/>
          <a:stretch/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299717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9C21C945-61D2-C04E-B134-04D854E75B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8929" r="8929"/>
          <a:stretch/>
        </p:blipFill>
        <p:spPr>
          <a:xfrm>
            <a:off x="0" y="-1"/>
            <a:ext cx="12191999" cy="6858001"/>
          </a:xfrm>
        </p:spPr>
      </p:pic>
    </p:spTree>
    <p:extLst>
      <p:ext uri="{BB962C8B-B14F-4D97-AF65-F5344CB8AC3E}">
        <p14:creationId xmlns:p14="http://schemas.microsoft.com/office/powerpoint/2010/main" val="4069085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5B041A31-5517-5748-9C15-5E0A5B5F9F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8929" r="8929"/>
          <a:stretch/>
        </p:blipFill>
        <p:spPr>
          <a:xfrm>
            <a:off x="-230217" y="0"/>
            <a:ext cx="12652434" cy="7116994"/>
          </a:xfrm>
        </p:spPr>
      </p:pic>
    </p:spTree>
    <p:extLst>
      <p:ext uri="{BB962C8B-B14F-4D97-AF65-F5344CB8AC3E}">
        <p14:creationId xmlns:p14="http://schemas.microsoft.com/office/powerpoint/2010/main" val="1316133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9324C-554A-6640-AFD5-CE3D6DBE29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28293" y="3050938"/>
            <a:ext cx="8494463" cy="694798"/>
          </a:xfrm>
        </p:spPr>
        <p:txBody>
          <a:bodyPr/>
          <a:lstStyle/>
          <a:p>
            <a:r>
              <a:rPr lang="en-US" sz="3600" dirty="0" smtClean="0"/>
              <a:t>INTRODUCTION</a:t>
            </a:r>
            <a:endParaRPr lang="en-EG" sz="3600" dirty="0"/>
          </a:p>
        </p:txBody>
      </p:sp>
    </p:spTree>
    <p:extLst>
      <p:ext uri="{BB962C8B-B14F-4D97-AF65-F5344CB8AC3E}">
        <p14:creationId xmlns:p14="http://schemas.microsoft.com/office/powerpoint/2010/main" val="2253426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618F053B-A71F-4944-B210-4C44BC9EE4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8929" r="8929"/>
          <a:stretch/>
        </p:blipFill>
        <p:spPr>
          <a:xfrm>
            <a:off x="0" y="1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595809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BA81A345-3EF8-EC4F-BE60-609268CE0E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8929" r="8929" b="3549"/>
          <a:stretch/>
        </p:blipFill>
        <p:spPr>
          <a:xfrm>
            <a:off x="-335191" y="0"/>
            <a:ext cx="12862381" cy="6978316"/>
          </a:xfrm>
        </p:spPr>
      </p:pic>
    </p:spTree>
    <p:extLst>
      <p:ext uri="{BB962C8B-B14F-4D97-AF65-F5344CB8AC3E}">
        <p14:creationId xmlns:p14="http://schemas.microsoft.com/office/powerpoint/2010/main" val="3916227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BF8539D1-F966-B447-AAB7-BDD80CC28E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8929" r="8929" b="3959"/>
          <a:stretch/>
        </p:blipFill>
        <p:spPr>
          <a:xfrm>
            <a:off x="0" y="-1"/>
            <a:ext cx="12192000" cy="6858001"/>
          </a:xfrm>
        </p:spPr>
      </p:pic>
    </p:spTree>
    <p:extLst>
      <p:ext uri="{BB962C8B-B14F-4D97-AF65-F5344CB8AC3E}">
        <p14:creationId xmlns:p14="http://schemas.microsoft.com/office/powerpoint/2010/main" val="3461911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9A3B1A72-4E18-F74E-90CB-FC744F7373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0996" t="487" r="9053" b="4204"/>
          <a:stretch/>
        </p:blipFill>
        <p:spPr>
          <a:xfrm>
            <a:off x="-119703" y="-33666"/>
            <a:ext cx="12571897" cy="6924664"/>
          </a:xfrm>
        </p:spPr>
      </p:pic>
    </p:spTree>
    <p:extLst>
      <p:ext uri="{BB962C8B-B14F-4D97-AF65-F5344CB8AC3E}">
        <p14:creationId xmlns:p14="http://schemas.microsoft.com/office/powerpoint/2010/main" val="1963866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>
            <a:extLst>
              <a:ext uri="{FF2B5EF4-FFF2-40B4-BE49-F238E27FC236}">
                <a16:creationId xmlns:a16="http://schemas.microsoft.com/office/drawing/2014/main" id="{31A8A90C-C581-D348-BD8D-CF7D68F92D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848" t="23564" r="15206" b="448"/>
          <a:stretch/>
        </p:blipFill>
        <p:spPr>
          <a:xfrm>
            <a:off x="-883505" y="0"/>
            <a:ext cx="13625163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150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9324C-554A-6640-AFD5-CE3D6DBE29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28293" y="2742465"/>
            <a:ext cx="8494463" cy="1229034"/>
          </a:xfrm>
        </p:spPr>
        <p:txBody>
          <a:bodyPr/>
          <a:lstStyle/>
          <a:p>
            <a:r>
              <a:rPr lang="en-US" sz="3600" dirty="0" smtClean="0"/>
              <a:t>2. t-distributed Stochastic Neighbor Embedding (t-SNE)</a:t>
            </a:r>
            <a:endParaRPr lang="en-EG" sz="3600" dirty="0"/>
          </a:p>
        </p:txBody>
      </p:sp>
    </p:spTree>
    <p:extLst>
      <p:ext uri="{BB962C8B-B14F-4D97-AF65-F5344CB8AC3E}">
        <p14:creationId xmlns:p14="http://schemas.microsoft.com/office/powerpoint/2010/main" val="941934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68FB87C-C1F4-4201-8018-E21391ADB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Overview, Objective and Motivation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B9BFF5-F28A-4DEC-9901-47E9205375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8031" y="2248985"/>
            <a:ext cx="4537073" cy="3837917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679873" y="5628505"/>
            <a:ext cx="655344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80990" indent="-380990">
              <a:buFont typeface="Wingdings" panose="05000000000000000000" pitchFamily="2" charset="2"/>
              <a:buChar char="ü"/>
            </a:pPr>
            <a:r>
              <a:rPr lang="en-US" dirty="0"/>
              <a:t>PCA is mainly concerned with preserving large pairwise distances in the </a:t>
            </a:r>
            <a:r>
              <a:rPr lang="en-US" dirty="0" smtClean="0"/>
              <a:t>map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679873" y="2248985"/>
            <a:ext cx="655344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80990" indent="-380990">
              <a:buFont typeface="Wingdings" panose="05000000000000000000" pitchFamily="2" charset="2"/>
              <a:buChar char="Ø"/>
            </a:pPr>
            <a:r>
              <a:rPr lang="en-US" dirty="0"/>
              <a:t>t-SNE is a dimension reduction/data visualization </a:t>
            </a:r>
            <a:r>
              <a:rPr lang="en-US" dirty="0" smtClean="0"/>
              <a:t>method</a:t>
            </a:r>
            <a:endParaRPr lang="en-US" dirty="0"/>
          </a:p>
          <a:p>
            <a:pPr marL="380990" indent="-380990">
              <a:buFont typeface="Wingdings" panose="05000000000000000000" pitchFamily="2" charset="2"/>
              <a:buChar char="Ø"/>
            </a:pPr>
            <a:r>
              <a:rPr lang="en-US" dirty="0"/>
              <a:t>t-SNE tends to preserve local structure at the same time preserving the global structure as much as </a:t>
            </a:r>
            <a:r>
              <a:rPr lang="en-US" dirty="0" smtClean="0"/>
              <a:t>possible</a:t>
            </a:r>
            <a:endParaRPr lang="en-US" dirty="0"/>
          </a:p>
          <a:p>
            <a:pPr marL="380990" indent="-380990">
              <a:buFont typeface="Wingdings" panose="05000000000000000000" pitchFamily="2" charset="2"/>
              <a:buChar char="Ø"/>
            </a:pPr>
            <a:r>
              <a:rPr lang="en-US" dirty="0"/>
              <a:t>Proposed by Laurens van der </a:t>
            </a:r>
            <a:r>
              <a:rPr lang="en-US" dirty="0" err="1"/>
              <a:t>Maaten</a:t>
            </a:r>
            <a:r>
              <a:rPr lang="en-US" dirty="0"/>
              <a:t> &amp; Geoffrey Hinton in </a:t>
            </a:r>
            <a:r>
              <a:rPr lang="en-US" dirty="0" smtClean="0"/>
              <a:t>2008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679873" y="3938745"/>
            <a:ext cx="655344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80990" indent="-380990">
              <a:buFont typeface="Wingdings" panose="05000000000000000000" pitchFamily="2" charset="2"/>
              <a:buChar char="q"/>
            </a:pPr>
            <a:r>
              <a:rPr lang="en-US" dirty="0"/>
              <a:t>The objective is to match distributions of distances between point in high and low dimensional space via conditional probabilities.</a:t>
            </a:r>
          </a:p>
          <a:p>
            <a:pPr marL="380990" indent="-380990">
              <a:buFont typeface="Wingdings" panose="05000000000000000000" pitchFamily="2" charset="2"/>
              <a:buChar char="q"/>
            </a:pPr>
            <a:r>
              <a:rPr lang="en-US" dirty="0"/>
              <a:t>Assume distances in both high and low dimensional space are Gaussian-distributed.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3333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High Dimension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5793" y="2136660"/>
            <a:ext cx="7213305" cy="300736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7095A87-4BC4-4B0A-A6A3-F925A8573F10}"/>
                  </a:ext>
                </a:extLst>
              </p:cNvPr>
              <p:cNvSpPr txBox="1"/>
              <p:nvPr/>
            </p:nvSpPr>
            <p:spPr>
              <a:xfrm>
                <a:off x="3497893" y="5124970"/>
                <a:ext cx="4636174" cy="14444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begChr m:val="|"/>
                                              <m:endChr m:val="|"/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d>
                                                <m:dPr>
                                                  <m:begChr m:val="|"/>
                                                  <m:endChr m:val="|"/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𝑋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𝑖</m:t>
                                                      </m:r>
                                                    </m:sub>
                                                  </m:sSub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 −</m:t>
                                                  </m:r>
                                                  <m:sSub>
                                                    <m:sSubPr>
                                                      <m:ctrlP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𝑋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𝑗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d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num>
                                    <m:den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𝜎</m:t>
                                          </m:r>
                                        </m:e>
                                        <m: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den>
                                  </m:f>
                                </m:e>
                              </m:d>
                            </m:e>
                          </m:func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p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≠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  <m:sup/>
                                <m:e>
                                  <m:func>
                                    <m:func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exp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f>
                                            <m:f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sSup>
                                                <m:sSup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d>
                                                    <m:dPr>
                                                      <m:begChr m:val="|"/>
                                                      <m:endChr m:val="|"/>
                                                      <m:ctrlP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d>
                                                        <m:dPr>
                                                          <m:begChr m:val="|"/>
                                                          <m:endChr m:val="|"/>
                                                          <m:ctrlPr>
                                                            <a:rPr lang="en-US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dPr>
                                                        <m:e>
                                                          <m:sSub>
                                                            <m:sSubPr>
                                                              <m:ctrlPr>
                                                                <a:rPr lang="en-US" i="1"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</m:ctrlPr>
                                                            </m:sSubPr>
                                                            <m:e>
                                                              <m:r>
                                                                <a:rPr lang="en-US" i="1"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  <m:t>𝑋</m:t>
                                                              </m:r>
                                                            </m:e>
                                                            <m:sub>
                                                              <m:r>
                                                                <a:rPr lang="en-US" i="1"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  <m:t>𝑘</m:t>
                                                              </m:r>
                                                            </m:sub>
                                                          </m:sSub>
                                                          <m:r>
                                                            <a:rPr lang="en-US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−</m:t>
                                                          </m:r>
                                                          <m:sSub>
                                                            <m:sSubPr>
                                                              <m:ctrlPr>
                                                                <a:rPr lang="en-US" i="1"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</m:ctrlPr>
                                                            </m:sSubPr>
                                                            <m:e>
                                                              <m:r>
                                                                <a:rPr lang="en-US" i="1"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  <m:t>𝑋</m:t>
                                                              </m:r>
                                                            </m:e>
                                                            <m:sub>
                                                              <m:r>
                                                                <a:rPr lang="en-US" i="1"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  <m:t>𝑖</m:t>
                                                              </m:r>
                                                            </m:sub>
                                                          </m:sSub>
                                                        </m:e>
                                                      </m:d>
                                                    </m:e>
                                                  </m:d>
                                                </m:e>
                                                <m:sup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p>
                                              </m:sSup>
                                            </m:num>
                                            <m:den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  <m:sSup>
                                                <m:sSup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𝜎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p>
                                              </m:sSup>
                                            </m:den>
                                          </m:f>
                                        </m:e>
                                      </m:d>
                                    </m:e>
                                  </m:func>
                                </m:e>
                              </m:nary>
                            </m:e>
                          </m:nary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7095A87-4BC4-4B0A-A6A3-F925A8573F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7893" y="5124970"/>
                <a:ext cx="4636174" cy="144443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877E700-9D78-4DF3-B332-C1C30B2F132F}"/>
              </a:ext>
            </a:extLst>
          </p:cNvPr>
          <p:cNvCxnSpPr>
            <a:cxnSpLocks/>
          </p:cNvCxnSpPr>
          <p:nvPr/>
        </p:nvCxnSpPr>
        <p:spPr>
          <a:xfrm flipH="1">
            <a:off x="6082495" y="3800775"/>
            <a:ext cx="1381127" cy="155682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17E5BBB-3806-4C9E-8AB2-07AACC7897D9}"/>
              </a:ext>
            </a:extLst>
          </p:cNvPr>
          <p:cNvCxnSpPr/>
          <p:nvPr/>
        </p:nvCxnSpPr>
        <p:spPr>
          <a:xfrm flipH="1">
            <a:off x="6568271" y="4567024"/>
            <a:ext cx="533400" cy="79057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2977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Gaussian distribution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5777332" y="811185"/>
            <a:ext cx="5809618" cy="3136877"/>
            <a:chOff x="5654502" y="947662"/>
            <a:chExt cx="5809618" cy="3136877"/>
          </a:xfrm>
        </p:grpSpPr>
        <p:pic>
          <p:nvPicPr>
            <p:cNvPr id="9218" name="Picture 2" descr="Types of Frequency Distribution | Nave">
              <a:extLst>
                <a:ext uri="{FF2B5EF4-FFF2-40B4-BE49-F238E27FC236}">
                  <a16:creationId xmlns:a16="http://schemas.microsoft.com/office/drawing/2014/main" id="{F414FE63-0207-421F-B168-9A71D3E1C01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54502" y="947662"/>
              <a:ext cx="5809618" cy="31228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138F98E0-76D8-4FEC-A480-F7B976ABA5C9}"/>
                </a:ext>
              </a:extLst>
            </p:cNvPr>
            <p:cNvGrpSpPr/>
            <p:nvPr/>
          </p:nvGrpSpPr>
          <p:grpSpPr>
            <a:xfrm>
              <a:off x="8266079" y="3838879"/>
              <a:ext cx="1437051" cy="245660"/>
              <a:chOff x="4814888" y="3719513"/>
              <a:chExt cx="1738744" cy="166687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019D9BB-747B-4DE7-9121-3026F3BD1166}"/>
                  </a:ext>
                </a:extLst>
              </p:cNvPr>
              <p:cNvSpPr/>
              <p:nvPr/>
            </p:nvSpPr>
            <p:spPr>
              <a:xfrm>
                <a:off x="4814888" y="3721894"/>
                <a:ext cx="221456" cy="157162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5" name="Flowchart: Connector 4">
                <a:extLst>
                  <a:ext uri="{FF2B5EF4-FFF2-40B4-BE49-F238E27FC236}">
                    <a16:creationId xmlns:a16="http://schemas.microsoft.com/office/drawing/2014/main" id="{3BA2C32C-6ED6-4C45-9F90-88F737407E80}"/>
                  </a:ext>
                </a:extLst>
              </p:cNvPr>
              <p:cNvSpPr/>
              <p:nvPr/>
            </p:nvSpPr>
            <p:spPr>
              <a:xfrm>
                <a:off x="5264944" y="3721894"/>
                <a:ext cx="171450" cy="157162"/>
              </a:xfrm>
              <a:prstGeom prst="flowChartConnector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>
                  <a:solidFill>
                    <a:srgbClr val="FF0000"/>
                  </a:solidFill>
                </a:endParaRPr>
              </a:p>
            </p:txBody>
          </p:sp>
          <p:sp>
            <p:nvSpPr>
              <p:cNvPr id="8" name="Flowchart: Connector 7">
                <a:extLst>
                  <a:ext uri="{FF2B5EF4-FFF2-40B4-BE49-F238E27FC236}">
                    <a16:creationId xmlns:a16="http://schemas.microsoft.com/office/drawing/2014/main" id="{5BB646DF-AA4C-4016-AEAE-B502CC3A3C25}"/>
                  </a:ext>
                </a:extLst>
              </p:cNvPr>
              <p:cNvSpPr/>
              <p:nvPr/>
            </p:nvSpPr>
            <p:spPr>
              <a:xfrm>
                <a:off x="5425679" y="3719513"/>
                <a:ext cx="171450" cy="157162"/>
              </a:xfrm>
              <a:prstGeom prst="flowChartConnector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>
                  <a:solidFill>
                    <a:srgbClr val="FF0000"/>
                  </a:solidFill>
                </a:endParaRPr>
              </a:p>
            </p:txBody>
          </p:sp>
          <p:sp>
            <p:nvSpPr>
              <p:cNvPr id="9" name="Flowchart: Connector 8">
                <a:extLst>
                  <a:ext uri="{FF2B5EF4-FFF2-40B4-BE49-F238E27FC236}">
                    <a16:creationId xmlns:a16="http://schemas.microsoft.com/office/drawing/2014/main" id="{CB56F8CE-A6DD-42B6-AC18-09664F853B41}"/>
                  </a:ext>
                </a:extLst>
              </p:cNvPr>
              <p:cNvSpPr/>
              <p:nvPr/>
            </p:nvSpPr>
            <p:spPr>
              <a:xfrm>
                <a:off x="5586413" y="3719513"/>
                <a:ext cx="171450" cy="157162"/>
              </a:xfrm>
              <a:prstGeom prst="flowChartConnector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>
                  <a:solidFill>
                    <a:srgbClr val="FF0000"/>
                  </a:solidFill>
                </a:endParaRPr>
              </a:p>
            </p:txBody>
          </p:sp>
          <p:sp>
            <p:nvSpPr>
              <p:cNvPr id="10" name="Flowchart: Connector 9">
                <a:extLst>
                  <a:ext uri="{FF2B5EF4-FFF2-40B4-BE49-F238E27FC236}">
                    <a16:creationId xmlns:a16="http://schemas.microsoft.com/office/drawing/2014/main" id="{4E665EEC-3C12-4AD6-880C-0227D4B89100}"/>
                  </a:ext>
                </a:extLst>
              </p:cNvPr>
              <p:cNvSpPr/>
              <p:nvPr/>
            </p:nvSpPr>
            <p:spPr>
              <a:xfrm>
                <a:off x="5770961" y="3729038"/>
                <a:ext cx="171450" cy="157162"/>
              </a:xfrm>
              <a:prstGeom prst="flowChartConnector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>
                  <a:solidFill>
                    <a:srgbClr val="FF0000"/>
                  </a:solidFill>
                </a:endParaRPr>
              </a:p>
            </p:txBody>
          </p:sp>
          <p:sp>
            <p:nvSpPr>
              <p:cNvPr id="11" name="Flowchart: Connector 10">
                <a:extLst>
                  <a:ext uri="{FF2B5EF4-FFF2-40B4-BE49-F238E27FC236}">
                    <a16:creationId xmlns:a16="http://schemas.microsoft.com/office/drawing/2014/main" id="{B4E965C1-1093-45EB-B334-FB2D3EABA21D}"/>
                  </a:ext>
                </a:extLst>
              </p:cNvPr>
              <p:cNvSpPr/>
              <p:nvPr/>
            </p:nvSpPr>
            <p:spPr>
              <a:xfrm>
                <a:off x="6186487" y="3721894"/>
                <a:ext cx="171450" cy="157162"/>
              </a:xfrm>
              <a:prstGeom prst="flowChartConnector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>
                  <a:solidFill>
                    <a:srgbClr val="FF0000"/>
                  </a:solidFill>
                </a:endParaRPr>
              </a:p>
            </p:txBody>
          </p:sp>
          <p:sp>
            <p:nvSpPr>
              <p:cNvPr id="12" name="Flowchart: Connector 11">
                <a:extLst>
                  <a:ext uri="{FF2B5EF4-FFF2-40B4-BE49-F238E27FC236}">
                    <a16:creationId xmlns:a16="http://schemas.microsoft.com/office/drawing/2014/main" id="{1A0B1E8E-18A8-4E30-A383-9913E0CB36A5}"/>
                  </a:ext>
                </a:extLst>
              </p:cNvPr>
              <p:cNvSpPr/>
              <p:nvPr/>
            </p:nvSpPr>
            <p:spPr>
              <a:xfrm>
                <a:off x="6382182" y="3724275"/>
                <a:ext cx="171450" cy="157162"/>
              </a:xfrm>
              <a:prstGeom prst="flowChartConnector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>
                  <a:solidFill>
                    <a:srgbClr val="FF0000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20558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Low Dimension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0987" y="2260059"/>
            <a:ext cx="5883580" cy="279765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Rectangle 1"/>
              <p:cNvSpPr/>
              <p:nvPr/>
            </p:nvSpPr>
            <p:spPr>
              <a:xfrm>
                <a:off x="3963718" y="5218290"/>
                <a:ext cx="3658117" cy="11644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1+</m:t>
                                  </m:r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d>
                                            <m:dPr>
                                              <m:begChr m:val="|"/>
                                              <m:endChr m:val="|"/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 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𝑗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/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≠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  <m:sup/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1+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d>
                                                <m:dPr>
                                                  <m:begChr m:val="|"/>
                                                  <m:endChr m:val="|"/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d>
                                                    <m:dPr>
                                                      <m:begChr m:val="|"/>
                                                      <m:endChr m:val="|"/>
                                                      <m:ctrlP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en-US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𝑦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en-US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𝑘</m:t>
                                                          </m:r>
                                                        </m:sub>
                                                      </m:sSub>
                                                      <m:r>
                                                        <a:rPr lang="en-US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 −</m:t>
                                                      </m:r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en-US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𝑦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en-US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𝑙</m:t>
                                                          </m:r>
                                                        </m:sub>
                                                      </m:sSub>
                                                    </m:e>
                                                  </m:d>
                                                </m:e>
                                              </m:d>
                                            </m:e>
                                            <m:sup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nary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3718" y="5218290"/>
                <a:ext cx="3658117" cy="116448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3069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7E30B-392D-4691-8125-129E25AAA5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 smtClean="0">
                <a:cs typeface="Arial" pitchFamily="34" charset="0"/>
              </a:rPr>
              <a:t>01: Mass </a:t>
            </a:r>
            <a:r>
              <a:rPr lang="en-US" altLang="ko-KR" dirty="0">
                <a:cs typeface="Arial" pitchFamily="34" charset="0"/>
              </a:rPr>
              <a:t>Spectrometry-based Proteomics</a:t>
            </a:r>
            <a:endParaRPr lang="ko-KR" altLang="en-US" dirty="0">
              <a:cs typeface="Arial" pitchFamily="34" charset="0"/>
            </a:endParaRPr>
          </a:p>
        </p:txBody>
      </p:sp>
      <p:pic>
        <p:nvPicPr>
          <p:cNvPr id="5" name="Graphic 4" descr="Purpose icon">
            <a:extLst>
              <a:ext uri="{FF2B5EF4-FFF2-40B4-BE49-F238E27FC236}">
                <a16:creationId xmlns:a16="http://schemas.microsoft.com/office/drawing/2014/main" id="{28F7ACE2-5D39-488F-AF39-9DEDFF0FF2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003486" y="2947289"/>
            <a:ext cx="936000" cy="93600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C2A41D-6B6E-4DD0-A7BD-E8CA001266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05840" y="4337119"/>
            <a:ext cx="6633646" cy="1704017"/>
          </a:xfrm>
        </p:spPr>
        <p:txBody>
          <a:bodyPr>
            <a:normAutofit fontScale="77500" lnSpcReduction="20000"/>
          </a:bodyPr>
          <a:lstStyle/>
          <a:p>
            <a:pPr algn="l"/>
            <a:r>
              <a:rPr lang="en-US" altLang="ko-KR" sz="2400" dirty="0">
                <a:solidFill>
                  <a:schemeClr val="tx1"/>
                </a:solidFill>
                <a:cs typeface="Arial" pitchFamily="34" charset="0"/>
              </a:rPr>
              <a:t>This universal technique analyzes complex protein </a:t>
            </a:r>
            <a:r>
              <a:rPr lang="en-US" altLang="ko-KR" sz="2400" dirty="0" smtClean="0">
                <a:solidFill>
                  <a:schemeClr val="tx1"/>
                </a:solidFill>
                <a:cs typeface="Arial" pitchFamily="34" charset="0"/>
              </a:rPr>
              <a:t>samples.</a:t>
            </a:r>
          </a:p>
          <a:p>
            <a:pPr algn="l"/>
            <a:r>
              <a:rPr lang="en-US" altLang="ko-KR" sz="2400" dirty="0" smtClean="0">
                <a:solidFill>
                  <a:schemeClr val="tx1"/>
                </a:solidFill>
                <a:cs typeface="Arial" pitchFamily="34" charset="0"/>
              </a:rPr>
              <a:t>It’s </a:t>
            </a:r>
            <a:r>
              <a:rPr lang="en-US" altLang="ko-KR" sz="2400" dirty="0">
                <a:solidFill>
                  <a:schemeClr val="tx1"/>
                </a:solidFill>
                <a:cs typeface="Arial" pitchFamily="34" charset="0"/>
              </a:rPr>
              <a:t>applied following isolation of the proteins from cell lysates </a:t>
            </a:r>
            <a:r>
              <a:rPr lang="en-US" altLang="ko-KR" sz="2400" dirty="0" smtClean="0">
                <a:solidFill>
                  <a:schemeClr val="tx1"/>
                </a:solidFill>
                <a:cs typeface="Arial" pitchFamily="34" charset="0"/>
              </a:rPr>
              <a:t>by:</a:t>
            </a:r>
            <a:endParaRPr lang="en-US" altLang="ko-KR" sz="2400" dirty="0">
              <a:solidFill>
                <a:schemeClr val="tx1"/>
              </a:solidFill>
              <a:cs typeface="Arial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ko-KR" sz="2400" dirty="0" smtClean="0">
                <a:solidFill>
                  <a:schemeClr val="tx1"/>
                </a:solidFill>
                <a:cs typeface="Arial" pitchFamily="34" charset="0"/>
              </a:rPr>
              <a:t>Biochemical Fractionation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ko-KR" sz="2400" dirty="0" smtClean="0">
                <a:solidFill>
                  <a:schemeClr val="tx1"/>
                </a:solidFill>
                <a:cs typeface="Arial" pitchFamily="34" charset="0"/>
              </a:rPr>
              <a:t>Affinity </a:t>
            </a:r>
            <a:r>
              <a:rPr lang="en-US" altLang="ko-KR" sz="2400" dirty="0">
                <a:solidFill>
                  <a:schemeClr val="tx1"/>
                </a:solidFill>
                <a:cs typeface="Arial" pitchFamily="34" charset="0"/>
              </a:rPr>
              <a:t>Selection 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7074569" y="177576"/>
            <a:ext cx="4587856" cy="2361089"/>
            <a:chOff x="6174770" y="2051948"/>
            <a:chExt cx="2852738" cy="2852738"/>
          </a:xfrm>
        </p:grpSpPr>
        <p:sp>
          <p:nvSpPr>
            <p:cNvPr id="7" name="Oval 6"/>
            <p:cNvSpPr/>
            <p:nvPr/>
          </p:nvSpPr>
          <p:spPr>
            <a:xfrm>
              <a:off x="6304995" y="2182173"/>
              <a:ext cx="2592288" cy="259228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6557022" y="2488502"/>
              <a:ext cx="2088232" cy="1806829"/>
              <a:chOff x="7596695" y="1721071"/>
              <a:chExt cx="2088232" cy="1806829"/>
            </a:xfrm>
          </p:grpSpPr>
          <p:sp>
            <p:nvSpPr>
              <p:cNvPr id="10" name="TextBox 9"/>
              <p:cNvSpPr txBox="1"/>
              <p:nvPr/>
            </p:nvSpPr>
            <p:spPr>
              <a:xfrm>
                <a:off x="7596695" y="2114813"/>
                <a:ext cx="2088232" cy="14130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altLang="ko-KR" sz="1400" dirty="0">
                    <a:solidFill>
                      <a:schemeClr val="bg1"/>
                    </a:solidFill>
                    <a:cs typeface="Arial" pitchFamily="34" charset="0"/>
                  </a:rPr>
                  <a:t>2-D gel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altLang="ko-KR" sz="1400" dirty="0">
                    <a:solidFill>
                      <a:schemeClr val="bg1"/>
                    </a:solidFill>
                    <a:cs typeface="Arial" pitchFamily="34" charset="0"/>
                  </a:rPr>
                  <a:t>Liquid Chromatography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altLang="ko-KR" sz="1400" dirty="0">
                    <a:solidFill>
                      <a:schemeClr val="bg1"/>
                    </a:solidFill>
                    <a:cs typeface="Arial" pitchFamily="34" charset="0"/>
                  </a:rPr>
                  <a:t>Capillary Electrophoresis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altLang="ko-KR" sz="1400" dirty="0">
                    <a:solidFill>
                      <a:schemeClr val="bg1"/>
                    </a:solidFill>
                    <a:cs typeface="Arial" pitchFamily="34" charset="0"/>
                  </a:rPr>
                  <a:t>Molecular scanner gels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altLang="ko-KR" sz="1400" dirty="0">
                    <a:solidFill>
                      <a:schemeClr val="bg1"/>
                    </a:solidFill>
                    <a:cs typeface="Arial" pitchFamily="34" charset="0"/>
                  </a:rPr>
                  <a:t>Capillary-Isoelectric Focusing</a:t>
                </a: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7776716" y="1721071"/>
                <a:ext cx="1728191" cy="4462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b="1" u="sng" dirty="0">
                    <a:solidFill>
                      <a:srgbClr val="C00000"/>
                    </a:solidFill>
                    <a:cs typeface="Arial" pitchFamily="34" charset="0"/>
                  </a:rPr>
                  <a:t>METHODS</a:t>
                </a:r>
                <a:endParaRPr lang="ko-KR" altLang="en-US" b="1" u="sng" dirty="0">
                  <a:solidFill>
                    <a:srgbClr val="C00000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9" name="Donut 8"/>
            <p:cNvSpPr/>
            <p:nvPr/>
          </p:nvSpPr>
          <p:spPr>
            <a:xfrm>
              <a:off x="6174770" y="2051948"/>
              <a:ext cx="2852738" cy="2852738"/>
            </a:xfrm>
            <a:prstGeom prst="donut">
              <a:avLst>
                <a:gd name="adj" fmla="val 1642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2" name="Group 90">
            <a:extLst>
              <a:ext uri="{FF2B5EF4-FFF2-40B4-BE49-F238E27FC236}">
                <a16:creationId xmlns:a16="http://schemas.microsoft.com/office/drawing/2014/main" id="{12804461-7943-48A8-8F7E-A786B6649C6D}"/>
              </a:ext>
            </a:extLst>
          </p:cNvPr>
          <p:cNvGrpSpPr/>
          <p:nvPr/>
        </p:nvGrpSpPr>
        <p:grpSpPr>
          <a:xfrm>
            <a:off x="259941" y="5468448"/>
            <a:ext cx="4741205" cy="935480"/>
            <a:chOff x="683515" y="1568205"/>
            <a:chExt cx="7786497" cy="1512168"/>
          </a:xfrm>
        </p:grpSpPr>
        <p:grpSp>
          <p:nvGrpSpPr>
            <p:cNvPr id="13" name="Group 81">
              <a:extLst>
                <a:ext uri="{FF2B5EF4-FFF2-40B4-BE49-F238E27FC236}">
                  <a16:creationId xmlns:a16="http://schemas.microsoft.com/office/drawing/2014/main" id="{7E728B71-B333-4555-822C-A80795EAD334}"/>
                </a:ext>
              </a:extLst>
            </p:cNvPr>
            <p:cNvGrpSpPr/>
            <p:nvPr/>
          </p:nvGrpSpPr>
          <p:grpSpPr>
            <a:xfrm>
              <a:off x="683515" y="1736078"/>
              <a:ext cx="2578796" cy="1176422"/>
              <a:chOff x="683515" y="1736078"/>
              <a:chExt cx="2578796" cy="1176422"/>
            </a:xfrm>
          </p:grpSpPr>
          <p:grpSp>
            <p:nvGrpSpPr>
              <p:cNvPr id="30" name="Group 79">
                <a:extLst>
                  <a:ext uri="{FF2B5EF4-FFF2-40B4-BE49-F238E27FC236}">
                    <a16:creationId xmlns:a16="http://schemas.microsoft.com/office/drawing/2014/main" id="{462A04E0-A373-445E-81D8-C03746335B9D}"/>
                  </a:ext>
                </a:extLst>
              </p:cNvPr>
              <p:cNvGrpSpPr/>
              <p:nvPr/>
            </p:nvGrpSpPr>
            <p:grpSpPr>
              <a:xfrm>
                <a:off x="996254" y="1857649"/>
                <a:ext cx="1953318" cy="933281"/>
                <a:chOff x="1039057" y="1888246"/>
                <a:chExt cx="1953318" cy="933281"/>
              </a:xfrm>
              <a:solidFill>
                <a:srgbClr val="027696"/>
              </a:solidFill>
            </p:grpSpPr>
            <p:sp>
              <p:nvSpPr>
                <p:cNvPr id="32" name="Rounded Rectangle 67">
                  <a:extLst>
                    <a:ext uri="{FF2B5EF4-FFF2-40B4-BE49-F238E27FC236}">
                      <a16:creationId xmlns:a16="http://schemas.microsoft.com/office/drawing/2014/main" id="{721693A8-76B5-4667-8063-3DC7A44BCE3B}"/>
                    </a:ext>
                  </a:extLst>
                </p:cNvPr>
                <p:cNvSpPr/>
                <p:nvPr/>
              </p:nvSpPr>
              <p:spPr>
                <a:xfrm>
                  <a:off x="1464022" y="1966019"/>
                  <a:ext cx="148567" cy="777734"/>
                </a:xfrm>
                <a:prstGeom prst="roundRect">
                  <a:avLst>
                    <a:gd name="adj" fmla="val 44877"/>
                  </a:avLst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3" name="Rounded Rectangle 68">
                  <a:extLst>
                    <a:ext uri="{FF2B5EF4-FFF2-40B4-BE49-F238E27FC236}">
                      <a16:creationId xmlns:a16="http://schemas.microsoft.com/office/drawing/2014/main" id="{D0A94B48-46FF-4A91-912A-2800DDB68CB1}"/>
                    </a:ext>
                  </a:extLst>
                </p:cNvPr>
                <p:cNvSpPr/>
                <p:nvPr/>
              </p:nvSpPr>
              <p:spPr>
                <a:xfrm>
                  <a:off x="1942517" y="1888246"/>
                  <a:ext cx="148567" cy="933281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4" name="Rounded Rectangle 69">
                  <a:extLst>
                    <a:ext uri="{FF2B5EF4-FFF2-40B4-BE49-F238E27FC236}">
                      <a16:creationId xmlns:a16="http://schemas.microsoft.com/office/drawing/2014/main" id="{BCA691A6-60C4-4DE7-A159-0E4AF32197B1}"/>
                    </a:ext>
                  </a:extLst>
                </p:cNvPr>
                <p:cNvSpPr/>
                <p:nvPr/>
              </p:nvSpPr>
              <p:spPr>
                <a:xfrm>
                  <a:off x="2421011" y="1966019"/>
                  <a:ext cx="148567" cy="77773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5" name="Rounded Rectangle 70">
                  <a:extLst>
                    <a:ext uri="{FF2B5EF4-FFF2-40B4-BE49-F238E27FC236}">
                      <a16:creationId xmlns:a16="http://schemas.microsoft.com/office/drawing/2014/main" id="{96699408-BFC5-4539-856A-827E2BAAE029}"/>
                    </a:ext>
                  </a:extLst>
                </p:cNvPr>
                <p:cNvSpPr/>
                <p:nvPr/>
              </p:nvSpPr>
              <p:spPr>
                <a:xfrm>
                  <a:off x="2843808" y="2185242"/>
                  <a:ext cx="148567" cy="33928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6" name="Rounded Rectangle 71">
                  <a:extLst>
                    <a:ext uri="{FF2B5EF4-FFF2-40B4-BE49-F238E27FC236}">
                      <a16:creationId xmlns:a16="http://schemas.microsoft.com/office/drawing/2014/main" id="{818E418E-896A-49A2-98DA-5974307E53BD}"/>
                    </a:ext>
                  </a:extLst>
                </p:cNvPr>
                <p:cNvSpPr/>
                <p:nvPr/>
              </p:nvSpPr>
              <p:spPr>
                <a:xfrm>
                  <a:off x="1039057" y="2153805"/>
                  <a:ext cx="148567" cy="40216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31" name="Diamond 3">
                <a:extLst>
                  <a:ext uri="{FF2B5EF4-FFF2-40B4-BE49-F238E27FC236}">
                    <a16:creationId xmlns:a16="http://schemas.microsoft.com/office/drawing/2014/main" id="{5A2C26D5-3171-4016-A264-60B55794109B}"/>
                  </a:ext>
                </a:extLst>
              </p:cNvPr>
              <p:cNvSpPr/>
              <p:nvPr/>
            </p:nvSpPr>
            <p:spPr>
              <a:xfrm>
                <a:off x="683515" y="1736078"/>
                <a:ext cx="2578796" cy="1176422"/>
              </a:xfrm>
              <a:custGeom>
                <a:avLst/>
                <a:gdLst>
                  <a:gd name="connsiteX0" fmla="*/ 0 w 1728192"/>
                  <a:gd name="connsiteY0" fmla="*/ 645459 h 1290917"/>
                  <a:gd name="connsiteX1" fmla="*/ 864096 w 1728192"/>
                  <a:gd name="connsiteY1" fmla="*/ 0 h 1290917"/>
                  <a:gd name="connsiteX2" fmla="*/ 1728192 w 1728192"/>
                  <a:gd name="connsiteY2" fmla="*/ 645459 h 1290917"/>
                  <a:gd name="connsiteX3" fmla="*/ 864096 w 1728192"/>
                  <a:gd name="connsiteY3" fmla="*/ 1290917 h 1290917"/>
                  <a:gd name="connsiteX4" fmla="*/ 0 w 1728192"/>
                  <a:gd name="connsiteY4" fmla="*/ 645459 h 1290917"/>
                  <a:gd name="connsiteX0" fmla="*/ 0 w 1728192"/>
                  <a:gd name="connsiteY0" fmla="*/ 645459 h 1290917"/>
                  <a:gd name="connsiteX1" fmla="*/ 864096 w 1728192"/>
                  <a:gd name="connsiteY1" fmla="*/ 0 h 1290917"/>
                  <a:gd name="connsiteX2" fmla="*/ 1728192 w 1728192"/>
                  <a:gd name="connsiteY2" fmla="*/ 645459 h 1290917"/>
                  <a:gd name="connsiteX3" fmla="*/ 864096 w 1728192"/>
                  <a:gd name="connsiteY3" fmla="*/ 1290917 h 1290917"/>
                  <a:gd name="connsiteX4" fmla="*/ 0 w 1728192"/>
                  <a:gd name="connsiteY4" fmla="*/ 645459 h 1290917"/>
                  <a:gd name="connsiteX0" fmla="*/ 0 w 1728192"/>
                  <a:gd name="connsiteY0" fmla="*/ 645459 h 1290917"/>
                  <a:gd name="connsiteX1" fmla="*/ 864096 w 1728192"/>
                  <a:gd name="connsiteY1" fmla="*/ 0 h 1290917"/>
                  <a:gd name="connsiteX2" fmla="*/ 1728192 w 1728192"/>
                  <a:gd name="connsiteY2" fmla="*/ 645459 h 1290917"/>
                  <a:gd name="connsiteX3" fmla="*/ 864096 w 1728192"/>
                  <a:gd name="connsiteY3" fmla="*/ 1290917 h 1290917"/>
                  <a:gd name="connsiteX4" fmla="*/ 0 w 1728192"/>
                  <a:gd name="connsiteY4" fmla="*/ 645459 h 1290917"/>
                  <a:gd name="connsiteX0" fmla="*/ 0 w 1728192"/>
                  <a:gd name="connsiteY0" fmla="*/ 645459 h 1290917"/>
                  <a:gd name="connsiteX1" fmla="*/ 864096 w 1728192"/>
                  <a:gd name="connsiteY1" fmla="*/ 0 h 1290917"/>
                  <a:gd name="connsiteX2" fmla="*/ 1728192 w 1728192"/>
                  <a:gd name="connsiteY2" fmla="*/ 645459 h 1290917"/>
                  <a:gd name="connsiteX3" fmla="*/ 864096 w 1728192"/>
                  <a:gd name="connsiteY3" fmla="*/ 1290917 h 1290917"/>
                  <a:gd name="connsiteX4" fmla="*/ 0 w 1728192"/>
                  <a:gd name="connsiteY4" fmla="*/ 645459 h 1290917"/>
                  <a:gd name="connsiteX0" fmla="*/ 0 w 1728192"/>
                  <a:gd name="connsiteY0" fmla="*/ 645459 h 1290917"/>
                  <a:gd name="connsiteX1" fmla="*/ 864096 w 1728192"/>
                  <a:gd name="connsiteY1" fmla="*/ 0 h 1290917"/>
                  <a:gd name="connsiteX2" fmla="*/ 1728192 w 1728192"/>
                  <a:gd name="connsiteY2" fmla="*/ 645459 h 1290917"/>
                  <a:gd name="connsiteX3" fmla="*/ 864096 w 1728192"/>
                  <a:gd name="connsiteY3" fmla="*/ 1290917 h 1290917"/>
                  <a:gd name="connsiteX4" fmla="*/ 0 w 1728192"/>
                  <a:gd name="connsiteY4" fmla="*/ 645459 h 1290917"/>
                  <a:gd name="connsiteX0" fmla="*/ 0 w 1728192"/>
                  <a:gd name="connsiteY0" fmla="*/ 645459 h 1290917"/>
                  <a:gd name="connsiteX1" fmla="*/ 864096 w 1728192"/>
                  <a:gd name="connsiteY1" fmla="*/ 0 h 1290917"/>
                  <a:gd name="connsiteX2" fmla="*/ 1728192 w 1728192"/>
                  <a:gd name="connsiteY2" fmla="*/ 645459 h 1290917"/>
                  <a:gd name="connsiteX3" fmla="*/ 864096 w 1728192"/>
                  <a:gd name="connsiteY3" fmla="*/ 1290917 h 1290917"/>
                  <a:gd name="connsiteX4" fmla="*/ 0 w 1728192"/>
                  <a:gd name="connsiteY4" fmla="*/ 645459 h 1290917"/>
                  <a:gd name="connsiteX0" fmla="*/ 0 w 1728192"/>
                  <a:gd name="connsiteY0" fmla="*/ 645459 h 1290917"/>
                  <a:gd name="connsiteX1" fmla="*/ 864096 w 1728192"/>
                  <a:gd name="connsiteY1" fmla="*/ 0 h 1290917"/>
                  <a:gd name="connsiteX2" fmla="*/ 1728192 w 1728192"/>
                  <a:gd name="connsiteY2" fmla="*/ 645459 h 1290917"/>
                  <a:gd name="connsiteX3" fmla="*/ 864096 w 1728192"/>
                  <a:gd name="connsiteY3" fmla="*/ 1290917 h 1290917"/>
                  <a:gd name="connsiteX4" fmla="*/ 0 w 1728192"/>
                  <a:gd name="connsiteY4" fmla="*/ 645459 h 1290917"/>
                  <a:gd name="connsiteX0" fmla="*/ 0 w 1728192"/>
                  <a:gd name="connsiteY0" fmla="*/ 645459 h 1290917"/>
                  <a:gd name="connsiteX1" fmla="*/ 864096 w 1728192"/>
                  <a:gd name="connsiteY1" fmla="*/ 0 h 1290917"/>
                  <a:gd name="connsiteX2" fmla="*/ 1728192 w 1728192"/>
                  <a:gd name="connsiteY2" fmla="*/ 645459 h 1290917"/>
                  <a:gd name="connsiteX3" fmla="*/ 864096 w 1728192"/>
                  <a:gd name="connsiteY3" fmla="*/ 1290917 h 1290917"/>
                  <a:gd name="connsiteX4" fmla="*/ 0 w 1728192"/>
                  <a:gd name="connsiteY4" fmla="*/ 645459 h 1290917"/>
                  <a:gd name="connsiteX0" fmla="*/ 0 w 1728192"/>
                  <a:gd name="connsiteY0" fmla="*/ 645459 h 1290917"/>
                  <a:gd name="connsiteX1" fmla="*/ 864096 w 1728192"/>
                  <a:gd name="connsiteY1" fmla="*/ 0 h 1290917"/>
                  <a:gd name="connsiteX2" fmla="*/ 1728192 w 1728192"/>
                  <a:gd name="connsiteY2" fmla="*/ 645459 h 1290917"/>
                  <a:gd name="connsiteX3" fmla="*/ 864096 w 1728192"/>
                  <a:gd name="connsiteY3" fmla="*/ 1290917 h 1290917"/>
                  <a:gd name="connsiteX4" fmla="*/ 0 w 1728192"/>
                  <a:gd name="connsiteY4" fmla="*/ 645459 h 1290917"/>
                  <a:gd name="connsiteX0" fmla="*/ 0 w 1728192"/>
                  <a:gd name="connsiteY0" fmla="*/ 645459 h 1290917"/>
                  <a:gd name="connsiteX1" fmla="*/ 864096 w 1728192"/>
                  <a:gd name="connsiteY1" fmla="*/ 0 h 1290917"/>
                  <a:gd name="connsiteX2" fmla="*/ 1728192 w 1728192"/>
                  <a:gd name="connsiteY2" fmla="*/ 645459 h 1290917"/>
                  <a:gd name="connsiteX3" fmla="*/ 864096 w 1728192"/>
                  <a:gd name="connsiteY3" fmla="*/ 1290917 h 1290917"/>
                  <a:gd name="connsiteX4" fmla="*/ 0 w 1728192"/>
                  <a:gd name="connsiteY4" fmla="*/ 645459 h 1290917"/>
                  <a:gd name="connsiteX0" fmla="*/ 0 w 1728192"/>
                  <a:gd name="connsiteY0" fmla="*/ 645459 h 1290917"/>
                  <a:gd name="connsiteX1" fmla="*/ 864096 w 1728192"/>
                  <a:gd name="connsiteY1" fmla="*/ 0 h 1290917"/>
                  <a:gd name="connsiteX2" fmla="*/ 1728192 w 1728192"/>
                  <a:gd name="connsiteY2" fmla="*/ 645459 h 1290917"/>
                  <a:gd name="connsiteX3" fmla="*/ 864096 w 1728192"/>
                  <a:gd name="connsiteY3" fmla="*/ 1290917 h 1290917"/>
                  <a:gd name="connsiteX4" fmla="*/ 0 w 1728192"/>
                  <a:gd name="connsiteY4" fmla="*/ 645459 h 1290917"/>
                  <a:gd name="connsiteX0" fmla="*/ 0 w 1728192"/>
                  <a:gd name="connsiteY0" fmla="*/ 645459 h 1290917"/>
                  <a:gd name="connsiteX1" fmla="*/ 864096 w 1728192"/>
                  <a:gd name="connsiteY1" fmla="*/ 0 h 1290917"/>
                  <a:gd name="connsiteX2" fmla="*/ 1728192 w 1728192"/>
                  <a:gd name="connsiteY2" fmla="*/ 645459 h 1290917"/>
                  <a:gd name="connsiteX3" fmla="*/ 864096 w 1728192"/>
                  <a:gd name="connsiteY3" fmla="*/ 1290917 h 1290917"/>
                  <a:gd name="connsiteX4" fmla="*/ 0 w 1728192"/>
                  <a:gd name="connsiteY4" fmla="*/ 645459 h 1290917"/>
                  <a:gd name="connsiteX0" fmla="*/ 0 w 1728192"/>
                  <a:gd name="connsiteY0" fmla="*/ 645459 h 1290917"/>
                  <a:gd name="connsiteX1" fmla="*/ 864096 w 1728192"/>
                  <a:gd name="connsiteY1" fmla="*/ 0 h 1290917"/>
                  <a:gd name="connsiteX2" fmla="*/ 1728192 w 1728192"/>
                  <a:gd name="connsiteY2" fmla="*/ 645459 h 1290917"/>
                  <a:gd name="connsiteX3" fmla="*/ 864096 w 1728192"/>
                  <a:gd name="connsiteY3" fmla="*/ 1290917 h 1290917"/>
                  <a:gd name="connsiteX4" fmla="*/ 0 w 1728192"/>
                  <a:gd name="connsiteY4" fmla="*/ 645459 h 1290917"/>
                  <a:gd name="connsiteX0" fmla="*/ 0 w 1728192"/>
                  <a:gd name="connsiteY0" fmla="*/ 645459 h 1290917"/>
                  <a:gd name="connsiteX1" fmla="*/ 864096 w 1728192"/>
                  <a:gd name="connsiteY1" fmla="*/ 0 h 1290917"/>
                  <a:gd name="connsiteX2" fmla="*/ 1728192 w 1728192"/>
                  <a:gd name="connsiteY2" fmla="*/ 645459 h 1290917"/>
                  <a:gd name="connsiteX3" fmla="*/ 864096 w 1728192"/>
                  <a:gd name="connsiteY3" fmla="*/ 1290917 h 1290917"/>
                  <a:gd name="connsiteX4" fmla="*/ 0 w 1728192"/>
                  <a:gd name="connsiteY4" fmla="*/ 645459 h 1290917"/>
                  <a:gd name="connsiteX0" fmla="*/ 0 w 1728192"/>
                  <a:gd name="connsiteY0" fmla="*/ 645459 h 1290917"/>
                  <a:gd name="connsiteX1" fmla="*/ 864096 w 1728192"/>
                  <a:gd name="connsiteY1" fmla="*/ 0 h 1290917"/>
                  <a:gd name="connsiteX2" fmla="*/ 1728192 w 1728192"/>
                  <a:gd name="connsiteY2" fmla="*/ 645459 h 1290917"/>
                  <a:gd name="connsiteX3" fmla="*/ 864096 w 1728192"/>
                  <a:gd name="connsiteY3" fmla="*/ 1290917 h 1290917"/>
                  <a:gd name="connsiteX4" fmla="*/ 0 w 1728192"/>
                  <a:gd name="connsiteY4" fmla="*/ 645459 h 1290917"/>
                  <a:gd name="connsiteX0" fmla="*/ 0 w 1728192"/>
                  <a:gd name="connsiteY0" fmla="*/ 645459 h 1290917"/>
                  <a:gd name="connsiteX1" fmla="*/ 864096 w 1728192"/>
                  <a:gd name="connsiteY1" fmla="*/ 0 h 1290917"/>
                  <a:gd name="connsiteX2" fmla="*/ 1728192 w 1728192"/>
                  <a:gd name="connsiteY2" fmla="*/ 645459 h 1290917"/>
                  <a:gd name="connsiteX3" fmla="*/ 864096 w 1728192"/>
                  <a:gd name="connsiteY3" fmla="*/ 1290917 h 1290917"/>
                  <a:gd name="connsiteX4" fmla="*/ 0 w 1728192"/>
                  <a:gd name="connsiteY4" fmla="*/ 645459 h 1290917"/>
                  <a:gd name="connsiteX0" fmla="*/ 0 w 1728192"/>
                  <a:gd name="connsiteY0" fmla="*/ 607359 h 1252817"/>
                  <a:gd name="connsiteX1" fmla="*/ 864096 w 1728192"/>
                  <a:gd name="connsiteY1" fmla="*/ 0 h 1252817"/>
                  <a:gd name="connsiteX2" fmla="*/ 1728192 w 1728192"/>
                  <a:gd name="connsiteY2" fmla="*/ 607359 h 1252817"/>
                  <a:gd name="connsiteX3" fmla="*/ 864096 w 1728192"/>
                  <a:gd name="connsiteY3" fmla="*/ 1252817 h 1252817"/>
                  <a:gd name="connsiteX4" fmla="*/ 0 w 1728192"/>
                  <a:gd name="connsiteY4" fmla="*/ 607359 h 1252817"/>
                  <a:gd name="connsiteX0" fmla="*/ 0 w 1728192"/>
                  <a:gd name="connsiteY0" fmla="*/ 607359 h 1186142"/>
                  <a:gd name="connsiteX1" fmla="*/ 864096 w 1728192"/>
                  <a:gd name="connsiteY1" fmla="*/ 0 h 1186142"/>
                  <a:gd name="connsiteX2" fmla="*/ 1728192 w 1728192"/>
                  <a:gd name="connsiteY2" fmla="*/ 607359 h 1186142"/>
                  <a:gd name="connsiteX3" fmla="*/ 873621 w 1728192"/>
                  <a:gd name="connsiteY3" fmla="*/ 1186142 h 1186142"/>
                  <a:gd name="connsiteX4" fmla="*/ 0 w 1728192"/>
                  <a:gd name="connsiteY4" fmla="*/ 607359 h 11861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28192" h="1186142">
                    <a:moveTo>
                      <a:pt x="0" y="607359"/>
                    </a:moveTo>
                    <a:cubicBezTo>
                      <a:pt x="202307" y="306481"/>
                      <a:pt x="499864" y="24653"/>
                      <a:pt x="864096" y="0"/>
                    </a:cubicBezTo>
                    <a:cubicBezTo>
                      <a:pt x="1266428" y="24653"/>
                      <a:pt x="1506835" y="344581"/>
                      <a:pt x="1728192" y="607359"/>
                    </a:cubicBezTo>
                    <a:cubicBezTo>
                      <a:pt x="1525885" y="927287"/>
                      <a:pt x="1199753" y="1171014"/>
                      <a:pt x="873621" y="1186142"/>
                    </a:cubicBezTo>
                    <a:cubicBezTo>
                      <a:pt x="585589" y="1180539"/>
                      <a:pt x="135632" y="908237"/>
                      <a:pt x="0" y="607359"/>
                    </a:cubicBezTo>
                    <a:close/>
                  </a:path>
                </a:pathLst>
              </a:custGeom>
              <a:noFill/>
              <a:ln w="5715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4" name="Group 88">
              <a:extLst>
                <a:ext uri="{FF2B5EF4-FFF2-40B4-BE49-F238E27FC236}">
                  <a16:creationId xmlns:a16="http://schemas.microsoft.com/office/drawing/2014/main" id="{9CB22B1F-D1AB-4DC4-ACB0-FEF72509C73E}"/>
                </a:ext>
              </a:extLst>
            </p:cNvPr>
            <p:cNvGrpSpPr/>
            <p:nvPr/>
          </p:nvGrpSpPr>
          <p:grpSpPr>
            <a:xfrm>
              <a:off x="3313479" y="1568205"/>
              <a:ext cx="2578796" cy="1512168"/>
              <a:chOff x="3313479" y="1568205"/>
              <a:chExt cx="2578796" cy="1512168"/>
            </a:xfrm>
          </p:grpSpPr>
          <p:grpSp>
            <p:nvGrpSpPr>
              <p:cNvPr id="23" name="Group 80">
                <a:extLst>
                  <a:ext uri="{FF2B5EF4-FFF2-40B4-BE49-F238E27FC236}">
                    <a16:creationId xmlns:a16="http://schemas.microsoft.com/office/drawing/2014/main" id="{6D82226A-10BC-42A7-B611-5D63F5B1E0AE}"/>
                  </a:ext>
                </a:extLst>
              </p:cNvPr>
              <p:cNvGrpSpPr/>
              <p:nvPr/>
            </p:nvGrpSpPr>
            <p:grpSpPr>
              <a:xfrm>
                <a:off x="3571605" y="1725582"/>
                <a:ext cx="2062545" cy="1197414"/>
                <a:chOff x="3559987" y="1758186"/>
                <a:chExt cx="2062545" cy="1197414"/>
              </a:xfrm>
              <a:solidFill>
                <a:srgbClr val="027696"/>
              </a:solidFill>
            </p:grpSpPr>
            <p:sp>
              <p:nvSpPr>
                <p:cNvPr id="25" name="Rounded Rectangle 60">
                  <a:extLst>
                    <a:ext uri="{FF2B5EF4-FFF2-40B4-BE49-F238E27FC236}">
                      <a16:creationId xmlns:a16="http://schemas.microsoft.com/office/drawing/2014/main" id="{64176C90-F939-4C32-8520-747615509E57}"/>
                    </a:ext>
                  </a:extLst>
                </p:cNvPr>
                <p:cNvSpPr/>
                <p:nvPr/>
              </p:nvSpPr>
              <p:spPr>
                <a:xfrm>
                  <a:off x="4038481" y="1851734"/>
                  <a:ext cx="148567" cy="101031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6" name="Rounded Rectangle 61">
                  <a:extLst>
                    <a:ext uri="{FF2B5EF4-FFF2-40B4-BE49-F238E27FC236}">
                      <a16:creationId xmlns:a16="http://schemas.microsoft.com/office/drawing/2014/main" id="{851FF1EB-5AA1-482A-B80B-7276F22040A8}"/>
                    </a:ext>
                  </a:extLst>
                </p:cNvPr>
                <p:cNvSpPr/>
                <p:nvPr/>
              </p:nvSpPr>
              <p:spPr>
                <a:xfrm>
                  <a:off x="4516976" y="1758186"/>
                  <a:ext cx="148567" cy="119741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7" name="Rounded Rectangle 62">
                  <a:extLst>
                    <a:ext uri="{FF2B5EF4-FFF2-40B4-BE49-F238E27FC236}">
                      <a16:creationId xmlns:a16="http://schemas.microsoft.com/office/drawing/2014/main" id="{D41D7A48-39BD-4D11-B9CC-FDF7634F4266}"/>
                    </a:ext>
                  </a:extLst>
                </p:cNvPr>
                <p:cNvSpPr/>
                <p:nvPr/>
              </p:nvSpPr>
              <p:spPr>
                <a:xfrm>
                  <a:off x="4995470" y="1814315"/>
                  <a:ext cx="148567" cy="108515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8" name="Rounded Rectangle 63">
                  <a:extLst>
                    <a:ext uri="{FF2B5EF4-FFF2-40B4-BE49-F238E27FC236}">
                      <a16:creationId xmlns:a16="http://schemas.microsoft.com/office/drawing/2014/main" id="{99F52FEA-C277-4BD7-9C77-DAAFE98F36BA}"/>
                    </a:ext>
                  </a:extLst>
                </p:cNvPr>
                <p:cNvSpPr/>
                <p:nvPr/>
              </p:nvSpPr>
              <p:spPr>
                <a:xfrm>
                  <a:off x="5473965" y="2132934"/>
                  <a:ext cx="148567" cy="44791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9" name="Rounded Rectangle 64">
                  <a:extLst>
                    <a:ext uri="{FF2B5EF4-FFF2-40B4-BE49-F238E27FC236}">
                      <a16:creationId xmlns:a16="http://schemas.microsoft.com/office/drawing/2014/main" id="{A2605B0A-0573-49D5-ACFB-4B47977AACD9}"/>
                    </a:ext>
                  </a:extLst>
                </p:cNvPr>
                <p:cNvSpPr/>
                <p:nvPr/>
              </p:nvSpPr>
              <p:spPr>
                <a:xfrm>
                  <a:off x="3559987" y="2132934"/>
                  <a:ext cx="148567" cy="44791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24" name="Diamond 3">
                <a:extLst>
                  <a:ext uri="{FF2B5EF4-FFF2-40B4-BE49-F238E27FC236}">
                    <a16:creationId xmlns:a16="http://schemas.microsoft.com/office/drawing/2014/main" id="{6CD163CE-008E-482C-BDBE-4621F5BA9EBF}"/>
                  </a:ext>
                </a:extLst>
              </p:cNvPr>
              <p:cNvSpPr/>
              <p:nvPr/>
            </p:nvSpPr>
            <p:spPr>
              <a:xfrm>
                <a:off x="3313479" y="1568205"/>
                <a:ext cx="2578796" cy="1512168"/>
              </a:xfrm>
              <a:custGeom>
                <a:avLst/>
                <a:gdLst>
                  <a:gd name="connsiteX0" fmla="*/ 0 w 1728192"/>
                  <a:gd name="connsiteY0" fmla="*/ 645459 h 1290917"/>
                  <a:gd name="connsiteX1" fmla="*/ 864096 w 1728192"/>
                  <a:gd name="connsiteY1" fmla="*/ 0 h 1290917"/>
                  <a:gd name="connsiteX2" fmla="*/ 1728192 w 1728192"/>
                  <a:gd name="connsiteY2" fmla="*/ 645459 h 1290917"/>
                  <a:gd name="connsiteX3" fmla="*/ 864096 w 1728192"/>
                  <a:gd name="connsiteY3" fmla="*/ 1290917 h 1290917"/>
                  <a:gd name="connsiteX4" fmla="*/ 0 w 1728192"/>
                  <a:gd name="connsiteY4" fmla="*/ 645459 h 1290917"/>
                  <a:gd name="connsiteX0" fmla="*/ 0 w 1728192"/>
                  <a:gd name="connsiteY0" fmla="*/ 645459 h 1290917"/>
                  <a:gd name="connsiteX1" fmla="*/ 864096 w 1728192"/>
                  <a:gd name="connsiteY1" fmla="*/ 0 h 1290917"/>
                  <a:gd name="connsiteX2" fmla="*/ 1728192 w 1728192"/>
                  <a:gd name="connsiteY2" fmla="*/ 645459 h 1290917"/>
                  <a:gd name="connsiteX3" fmla="*/ 864096 w 1728192"/>
                  <a:gd name="connsiteY3" fmla="*/ 1290917 h 1290917"/>
                  <a:gd name="connsiteX4" fmla="*/ 0 w 1728192"/>
                  <a:gd name="connsiteY4" fmla="*/ 645459 h 1290917"/>
                  <a:gd name="connsiteX0" fmla="*/ 0 w 1728192"/>
                  <a:gd name="connsiteY0" fmla="*/ 645459 h 1290917"/>
                  <a:gd name="connsiteX1" fmla="*/ 864096 w 1728192"/>
                  <a:gd name="connsiteY1" fmla="*/ 0 h 1290917"/>
                  <a:gd name="connsiteX2" fmla="*/ 1728192 w 1728192"/>
                  <a:gd name="connsiteY2" fmla="*/ 645459 h 1290917"/>
                  <a:gd name="connsiteX3" fmla="*/ 864096 w 1728192"/>
                  <a:gd name="connsiteY3" fmla="*/ 1290917 h 1290917"/>
                  <a:gd name="connsiteX4" fmla="*/ 0 w 1728192"/>
                  <a:gd name="connsiteY4" fmla="*/ 645459 h 1290917"/>
                  <a:gd name="connsiteX0" fmla="*/ 0 w 1728192"/>
                  <a:gd name="connsiteY0" fmla="*/ 645459 h 1290917"/>
                  <a:gd name="connsiteX1" fmla="*/ 864096 w 1728192"/>
                  <a:gd name="connsiteY1" fmla="*/ 0 h 1290917"/>
                  <a:gd name="connsiteX2" fmla="*/ 1728192 w 1728192"/>
                  <a:gd name="connsiteY2" fmla="*/ 645459 h 1290917"/>
                  <a:gd name="connsiteX3" fmla="*/ 864096 w 1728192"/>
                  <a:gd name="connsiteY3" fmla="*/ 1290917 h 1290917"/>
                  <a:gd name="connsiteX4" fmla="*/ 0 w 1728192"/>
                  <a:gd name="connsiteY4" fmla="*/ 645459 h 1290917"/>
                  <a:gd name="connsiteX0" fmla="*/ 0 w 1728192"/>
                  <a:gd name="connsiteY0" fmla="*/ 645459 h 1290917"/>
                  <a:gd name="connsiteX1" fmla="*/ 864096 w 1728192"/>
                  <a:gd name="connsiteY1" fmla="*/ 0 h 1290917"/>
                  <a:gd name="connsiteX2" fmla="*/ 1728192 w 1728192"/>
                  <a:gd name="connsiteY2" fmla="*/ 645459 h 1290917"/>
                  <a:gd name="connsiteX3" fmla="*/ 864096 w 1728192"/>
                  <a:gd name="connsiteY3" fmla="*/ 1290917 h 1290917"/>
                  <a:gd name="connsiteX4" fmla="*/ 0 w 1728192"/>
                  <a:gd name="connsiteY4" fmla="*/ 645459 h 1290917"/>
                  <a:gd name="connsiteX0" fmla="*/ 0 w 1728192"/>
                  <a:gd name="connsiteY0" fmla="*/ 645459 h 1290917"/>
                  <a:gd name="connsiteX1" fmla="*/ 864096 w 1728192"/>
                  <a:gd name="connsiteY1" fmla="*/ 0 h 1290917"/>
                  <a:gd name="connsiteX2" fmla="*/ 1728192 w 1728192"/>
                  <a:gd name="connsiteY2" fmla="*/ 645459 h 1290917"/>
                  <a:gd name="connsiteX3" fmla="*/ 864096 w 1728192"/>
                  <a:gd name="connsiteY3" fmla="*/ 1290917 h 1290917"/>
                  <a:gd name="connsiteX4" fmla="*/ 0 w 1728192"/>
                  <a:gd name="connsiteY4" fmla="*/ 645459 h 1290917"/>
                  <a:gd name="connsiteX0" fmla="*/ 0 w 1728192"/>
                  <a:gd name="connsiteY0" fmla="*/ 645459 h 1290917"/>
                  <a:gd name="connsiteX1" fmla="*/ 864096 w 1728192"/>
                  <a:gd name="connsiteY1" fmla="*/ 0 h 1290917"/>
                  <a:gd name="connsiteX2" fmla="*/ 1728192 w 1728192"/>
                  <a:gd name="connsiteY2" fmla="*/ 645459 h 1290917"/>
                  <a:gd name="connsiteX3" fmla="*/ 864096 w 1728192"/>
                  <a:gd name="connsiteY3" fmla="*/ 1290917 h 1290917"/>
                  <a:gd name="connsiteX4" fmla="*/ 0 w 1728192"/>
                  <a:gd name="connsiteY4" fmla="*/ 645459 h 1290917"/>
                  <a:gd name="connsiteX0" fmla="*/ 0 w 1728192"/>
                  <a:gd name="connsiteY0" fmla="*/ 645459 h 1290917"/>
                  <a:gd name="connsiteX1" fmla="*/ 864096 w 1728192"/>
                  <a:gd name="connsiteY1" fmla="*/ 0 h 1290917"/>
                  <a:gd name="connsiteX2" fmla="*/ 1728192 w 1728192"/>
                  <a:gd name="connsiteY2" fmla="*/ 645459 h 1290917"/>
                  <a:gd name="connsiteX3" fmla="*/ 864096 w 1728192"/>
                  <a:gd name="connsiteY3" fmla="*/ 1290917 h 1290917"/>
                  <a:gd name="connsiteX4" fmla="*/ 0 w 1728192"/>
                  <a:gd name="connsiteY4" fmla="*/ 645459 h 1290917"/>
                  <a:gd name="connsiteX0" fmla="*/ 0 w 1728192"/>
                  <a:gd name="connsiteY0" fmla="*/ 645459 h 1290917"/>
                  <a:gd name="connsiteX1" fmla="*/ 864096 w 1728192"/>
                  <a:gd name="connsiteY1" fmla="*/ 0 h 1290917"/>
                  <a:gd name="connsiteX2" fmla="*/ 1728192 w 1728192"/>
                  <a:gd name="connsiteY2" fmla="*/ 645459 h 1290917"/>
                  <a:gd name="connsiteX3" fmla="*/ 864096 w 1728192"/>
                  <a:gd name="connsiteY3" fmla="*/ 1290917 h 1290917"/>
                  <a:gd name="connsiteX4" fmla="*/ 0 w 1728192"/>
                  <a:gd name="connsiteY4" fmla="*/ 645459 h 1290917"/>
                  <a:gd name="connsiteX0" fmla="*/ 0 w 1728192"/>
                  <a:gd name="connsiteY0" fmla="*/ 645459 h 1290917"/>
                  <a:gd name="connsiteX1" fmla="*/ 864096 w 1728192"/>
                  <a:gd name="connsiteY1" fmla="*/ 0 h 1290917"/>
                  <a:gd name="connsiteX2" fmla="*/ 1728192 w 1728192"/>
                  <a:gd name="connsiteY2" fmla="*/ 645459 h 1290917"/>
                  <a:gd name="connsiteX3" fmla="*/ 864096 w 1728192"/>
                  <a:gd name="connsiteY3" fmla="*/ 1290917 h 1290917"/>
                  <a:gd name="connsiteX4" fmla="*/ 0 w 1728192"/>
                  <a:gd name="connsiteY4" fmla="*/ 645459 h 1290917"/>
                  <a:gd name="connsiteX0" fmla="*/ 0 w 1728192"/>
                  <a:gd name="connsiteY0" fmla="*/ 645459 h 1290917"/>
                  <a:gd name="connsiteX1" fmla="*/ 864096 w 1728192"/>
                  <a:gd name="connsiteY1" fmla="*/ 0 h 1290917"/>
                  <a:gd name="connsiteX2" fmla="*/ 1728192 w 1728192"/>
                  <a:gd name="connsiteY2" fmla="*/ 645459 h 1290917"/>
                  <a:gd name="connsiteX3" fmla="*/ 864096 w 1728192"/>
                  <a:gd name="connsiteY3" fmla="*/ 1290917 h 1290917"/>
                  <a:gd name="connsiteX4" fmla="*/ 0 w 1728192"/>
                  <a:gd name="connsiteY4" fmla="*/ 645459 h 1290917"/>
                  <a:gd name="connsiteX0" fmla="*/ 0 w 1728192"/>
                  <a:gd name="connsiteY0" fmla="*/ 645459 h 1290917"/>
                  <a:gd name="connsiteX1" fmla="*/ 864096 w 1728192"/>
                  <a:gd name="connsiteY1" fmla="*/ 0 h 1290917"/>
                  <a:gd name="connsiteX2" fmla="*/ 1728192 w 1728192"/>
                  <a:gd name="connsiteY2" fmla="*/ 645459 h 1290917"/>
                  <a:gd name="connsiteX3" fmla="*/ 864096 w 1728192"/>
                  <a:gd name="connsiteY3" fmla="*/ 1290917 h 1290917"/>
                  <a:gd name="connsiteX4" fmla="*/ 0 w 1728192"/>
                  <a:gd name="connsiteY4" fmla="*/ 645459 h 1290917"/>
                  <a:gd name="connsiteX0" fmla="*/ 0 w 1728192"/>
                  <a:gd name="connsiteY0" fmla="*/ 645459 h 1290917"/>
                  <a:gd name="connsiteX1" fmla="*/ 864096 w 1728192"/>
                  <a:gd name="connsiteY1" fmla="*/ 0 h 1290917"/>
                  <a:gd name="connsiteX2" fmla="*/ 1728192 w 1728192"/>
                  <a:gd name="connsiteY2" fmla="*/ 645459 h 1290917"/>
                  <a:gd name="connsiteX3" fmla="*/ 864096 w 1728192"/>
                  <a:gd name="connsiteY3" fmla="*/ 1290917 h 1290917"/>
                  <a:gd name="connsiteX4" fmla="*/ 0 w 1728192"/>
                  <a:gd name="connsiteY4" fmla="*/ 645459 h 1290917"/>
                  <a:gd name="connsiteX0" fmla="*/ 0 w 1728192"/>
                  <a:gd name="connsiteY0" fmla="*/ 645459 h 1290917"/>
                  <a:gd name="connsiteX1" fmla="*/ 864096 w 1728192"/>
                  <a:gd name="connsiteY1" fmla="*/ 0 h 1290917"/>
                  <a:gd name="connsiteX2" fmla="*/ 1728192 w 1728192"/>
                  <a:gd name="connsiteY2" fmla="*/ 645459 h 1290917"/>
                  <a:gd name="connsiteX3" fmla="*/ 864096 w 1728192"/>
                  <a:gd name="connsiteY3" fmla="*/ 1290917 h 1290917"/>
                  <a:gd name="connsiteX4" fmla="*/ 0 w 1728192"/>
                  <a:gd name="connsiteY4" fmla="*/ 645459 h 1290917"/>
                  <a:gd name="connsiteX0" fmla="*/ 0 w 1728192"/>
                  <a:gd name="connsiteY0" fmla="*/ 645459 h 1290917"/>
                  <a:gd name="connsiteX1" fmla="*/ 864096 w 1728192"/>
                  <a:gd name="connsiteY1" fmla="*/ 0 h 1290917"/>
                  <a:gd name="connsiteX2" fmla="*/ 1728192 w 1728192"/>
                  <a:gd name="connsiteY2" fmla="*/ 645459 h 1290917"/>
                  <a:gd name="connsiteX3" fmla="*/ 864096 w 1728192"/>
                  <a:gd name="connsiteY3" fmla="*/ 1290917 h 1290917"/>
                  <a:gd name="connsiteX4" fmla="*/ 0 w 1728192"/>
                  <a:gd name="connsiteY4" fmla="*/ 645459 h 1290917"/>
                  <a:gd name="connsiteX0" fmla="*/ 0 w 1728192"/>
                  <a:gd name="connsiteY0" fmla="*/ 645459 h 1290917"/>
                  <a:gd name="connsiteX1" fmla="*/ 864096 w 1728192"/>
                  <a:gd name="connsiteY1" fmla="*/ 0 h 1290917"/>
                  <a:gd name="connsiteX2" fmla="*/ 1728192 w 1728192"/>
                  <a:gd name="connsiteY2" fmla="*/ 645459 h 1290917"/>
                  <a:gd name="connsiteX3" fmla="*/ 864096 w 1728192"/>
                  <a:gd name="connsiteY3" fmla="*/ 1290917 h 1290917"/>
                  <a:gd name="connsiteX4" fmla="*/ 0 w 1728192"/>
                  <a:gd name="connsiteY4" fmla="*/ 645459 h 1290917"/>
                  <a:gd name="connsiteX0" fmla="*/ 0 w 1728192"/>
                  <a:gd name="connsiteY0" fmla="*/ 607359 h 1252817"/>
                  <a:gd name="connsiteX1" fmla="*/ 864096 w 1728192"/>
                  <a:gd name="connsiteY1" fmla="*/ 0 h 1252817"/>
                  <a:gd name="connsiteX2" fmla="*/ 1728192 w 1728192"/>
                  <a:gd name="connsiteY2" fmla="*/ 607359 h 1252817"/>
                  <a:gd name="connsiteX3" fmla="*/ 864096 w 1728192"/>
                  <a:gd name="connsiteY3" fmla="*/ 1252817 h 1252817"/>
                  <a:gd name="connsiteX4" fmla="*/ 0 w 1728192"/>
                  <a:gd name="connsiteY4" fmla="*/ 607359 h 1252817"/>
                  <a:gd name="connsiteX0" fmla="*/ 0 w 1728192"/>
                  <a:gd name="connsiteY0" fmla="*/ 607359 h 1186142"/>
                  <a:gd name="connsiteX1" fmla="*/ 864096 w 1728192"/>
                  <a:gd name="connsiteY1" fmla="*/ 0 h 1186142"/>
                  <a:gd name="connsiteX2" fmla="*/ 1728192 w 1728192"/>
                  <a:gd name="connsiteY2" fmla="*/ 607359 h 1186142"/>
                  <a:gd name="connsiteX3" fmla="*/ 873621 w 1728192"/>
                  <a:gd name="connsiteY3" fmla="*/ 1186142 h 1186142"/>
                  <a:gd name="connsiteX4" fmla="*/ 0 w 1728192"/>
                  <a:gd name="connsiteY4" fmla="*/ 607359 h 11861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28192" h="1186142">
                    <a:moveTo>
                      <a:pt x="0" y="607359"/>
                    </a:moveTo>
                    <a:cubicBezTo>
                      <a:pt x="202307" y="306481"/>
                      <a:pt x="499864" y="24653"/>
                      <a:pt x="864096" y="0"/>
                    </a:cubicBezTo>
                    <a:cubicBezTo>
                      <a:pt x="1266428" y="24653"/>
                      <a:pt x="1506835" y="344581"/>
                      <a:pt x="1728192" y="607359"/>
                    </a:cubicBezTo>
                    <a:cubicBezTo>
                      <a:pt x="1525885" y="927287"/>
                      <a:pt x="1199753" y="1171014"/>
                      <a:pt x="873621" y="1186142"/>
                    </a:cubicBezTo>
                    <a:cubicBezTo>
                      <a:pt x="585589" y="1180539"/>
                      <a:pt x="135632" y="908237"/>
                      <a:pt x="0" y="607359"/>
                    </a:cubicBezTo>
                    <a:close/>
                  </a:path>
                </a:pathLst>
              </a:custGeom>
              <a:noFill/>
              <a:ln w="5715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5" name="Group 89">
              <a:extLst>
                <a:ext uri="{FF2B5EF4-FFF2-40B4-BE49-F238E27FC236}">
                  <a16:creationId xmlns:a16="http://schemas.microsoft.com/office/drawing/2014/main" id="{829C804B-3728-4A6C-A1BF-4462581B315A}"/>
                </a:ext>
              </a:extLst>
            </p:cNvPr>
            <p:cNvGrpSpPr/>
            <p:nvPr/>
          </p:nvGrpSpPr>
          <p:grpSpPr>
            <a:xfrm>
              <a:off x="5891216" y="1736078"/>
              <a:ext cx="2578796" cy="1176422"/>
              <a:chOff x="5891216" y="1736078"/>
              <a:chExt cx="2578796" cy="1176422"/>
            </a:xfrm>
          </p:grpSpPr>
          <p:sp>
            <p:nvSpPr>
              <p:cNvPr id="16" name="Diamond 3">
                <a:extLst>
                  <a:ext uri="{FF2B5EF4-FFF2-40B4-BE49-F238E27FC236}">
                    <a16:creationId xmlns:a16="http://schemas.microsoft.com/office/drawing/2014/main" id="{852E63A6-540A-4FFB-91D1-900741B56EB5}"/>
                  </a:ext>
                </a:extLst>
              </p:cNvPr>
              <p:cNvSpPr/>
              <p:nvPr/>
            </p:nvSpPr>
            <p:spPr>
              <a:xfrm>
                <a:off x="5891216" y="1736078"/>
                <a:ext cx="2578796" cy="1176422"/>
              </a:xfrm>
              <a:custGeom>
                <a:avLst/>
                <a:gdLst>
                  <a:gd name="connsiteX0" fmla="*/ 0 w 1728192"/>
                  <a:gd name="connsiteY0" fmla="*/ 645459 h 1290917"/>
                  <a:gd name="connsiteX1" fmla="*/ 864096 w 1728192"/>
                  <a:gd name="connsiteY1" fmla="*/ 0 h 1290917"/>
                  <a:gd name="connsiteX2" fmla="*/ 1728192 w 1728192"/>
                  <a:gd name="connsiteY2" fmla="*/ 645459 h 1290917"/>
                  <a:gd name="connsiteX3" fmla="*/ 864096 w 1728192"/>
                  <a:gd name="connsiteY3" fmla="*/ 1290917 h 1290917"/>
                  <a:gd name="connsiteX4" fmla="*/ 0 w 1728192"/>
                  <a:gd name="connsiteY4" fmla="*/ 645459 h 1290917"/>
                  <a:gd name="connsiteX0" fmla="*/ 0 w 1728192"/>
                  <a:gd name="connsiteY0" fmla="*/ 645459 h 1290917"/>
                  <a:gd name="connsiteX1" fmla="*/ 864096 w 1728192"/>
                  <a:gd name="connsiteY1" fmla="*/ 0 h 1290917"/>
                  <a:gd name="connsiteX2" fmla="*/ 1728192 w 1728192"/>
                  <a:gd name="connsiteY2" fmla="*/ 645459 h 1290917"/>
                  <a:gd name="connsiteX3" fmla="*/ 864096 w 1728192"/>
                  <a:gd name="connsiteY3" fmla="*/ 1290917 h 1290917"/>
                  <a:gd name="connsiteX4" fmla="*/ 0 w 1728192"/>
                  <a:gd name="connsiteY4" fmla="*/ 645459 h 1290917"/>
                  <a:gd name="connsiteX0" fmla="*/ 0 w 1728192"/>
                  <a:gd name="connsiteY0" fmla="*/ 645459 h 1290917"/>
                  <a:gd name="connsiteX1" fmla="*/ 864096 w 1728192"/>
                  <a:gd name="connsiteY1" fmla="*/ 0 h 1290917"/>
                  <a:gd name="connsiteX2" fmla="*/ 1728192 w 1728192"/>
                  <a:gd name="connsiteY2" fmla="*/ 645459 h 1290917"/>
                  <a:gd name="connsiteX3" fmla="*/ 864096 w 1728192"/>
                  <a:gd name="connsiteY3" fmla="*/ 1290917 h 1290917"/>
                  <a:gd name="connsiteX4" fmla="*/ 0 w 1728192"/>
                  <a:gd name="connsiteY4" fmla="*/ 645459 h 1290917"/>
                  <a:gd name="connsiteX0" fmla="*/ 0 w 1728192"/>
                  <a:gd name="connsiteY0" fmla="*/ 645459 h 1290917"/>
                  <a:gd name="connsiteX1" fmla="*/ 864096 w 1728192"/>
                  <a:gd name="connsiteY1" fmla="*/ 0 h 1290917"/>
                  <a:gd name="connsiteX2" fmla="*/ 1728192 w 1728192"/>
                  <a:gd name="connsiteY2" fmla="*/ 645459 h 1290917"/>
                  <a:gd name="connsiteX3" fmla="*/ 864096 w 1728192"/>
                  <a:gd name="connsiteY3" fmla="*/ 1290917 h 1290917"/>
                  <a:gd name="connsiteX4" fmla="*/ 0 w 1728192"/>
                  <a:gd name="connsiteY4" fmla="*/ 645459 h 1290917"/>
                  <a:gd name="connsiteX0" fmla="*/ 0 w 1728192"/>
                  <a:gd name="connsiteY0" fmla="*/ 645459 h 1290917"/>
                  <a:gd name="connsiteX1" fmla="*/ 864096 w 1728192"/>
                  <a:gd name="connsiteY1" fmla="*/ 0 h 1290917"/>
                  <a:gd name="connsiteX2" fmla="*/ 1728192 w 1728192"/>
                  <a:gd name="connsiteY2" fmla="*/ 645459 h 1290917"/>
                  <a:gd name="connsiteX3" fmla="*/ 864096 w 1728192"/>
                  <a:gd name="connsiteY3" fmla="*/ 1290917 h 1290917"/>
                  <a:gd name="connsiteX4" fmla="*/ 0 w 1728192"/>
                  <a:gd name="connsiteY4" fmla="*/ 645459 h 1290917"/>
                  <a:gd name="connsiteX0" fmla="*/ 0 w 1728192"/>
                  <a:gd name="connsiteY0" fmla="*/ 645459 h 1290917"/>
                  <a:gd name="connsiteX1" fmla="*/ 864096 w 1728192"/>
                  <a:gd name="connsiteY1" fmla="*/ 0 h 1290917"/>
                  <a:gd name="connsiteX2" fmla="*/ 1728192 w 1728192"/>
                  <a:gd name="connsiteY2" fmla="*/ 645459 h 1290917"/>
                  <a:gd name="connsiteX3" fmla="*/ 864096 w 1728192"/>
                  <a:gd name="connsiteY3" fmla="*/ 1290917 h 1290917"/>
                  <a:gd name="connsiteX4" fmla="*/ 0 w 1728192"/>
                  <a:gd name="connsiteY4" fmla="*/ 645459 h 1290917"/>
                  <a:gd name="connsiteX0" fmla="*/ 0 w 1728192"/>
                  <a:gd name="connsiteY0" fmla="*/ 645459 h 1290917"/>
                  <a:gd name="connsiteX1" fmla="*/ 864096 w 1728192"/>
                  <a:gd name="connsiteY1" fmla="*/ 0 h 1290917"/>
                  <a:gd name="connsiteX2" fmla="*/ 1728192 w 1728192"/>
                  <a:gd name="connsiteY2" fmla="*/ 645459 h 1290917"/>
                  <a:gd name="connsiteX3" fmla="*/ 864096 w 1728192"/>
                  <a:gd name="connsiteY3" fmla="*/ 1290917 h 1290917"/>
                  <a:gd name="connsiteX4" fmla="*/ 0 w 1728192"/>
                  <a:gd name="connsiteY4" fmla="*/ 645459 h 1290917"/>
                  <a:gd name="connsiteX0" fmla="*/ 0 w 1728192"/>
                  <a:gd name="connsiteY0" fmla="*/ 645459 h 1290917"/>
                  <a:gd name="connsiteX1" fmla="*/ 864096 w 1728192"/>
                  <a:gd name="connsiteY1" fmla="*/ 0 h 1290917"/>
                  <a:gd name="connsiteX2" fmla="*/ 1728192 w 1728192"/>
                  <a:gd name="connsiteY2" fmla="*/ 645459 h 1290917"/>
                  <a:gd name="connsiteX3" fmla="*/ 864096 w 1728192"/>
                  <a:gd name="connsiteY3" fmla="*/ 1290917 h 1290917"/>
                  <a:gd name="connsiteX4" fmla="*/ 0 w 1728192"/>
                  <a:gd name="connsiteY4" fmla="*/ 645459 h 1290917"/>
                  <a:gd name="connsiteX0" fmla="*/ 0 w 1728192"/>
                  <a:gd name="connsiteY0" fmla="*/ 645459 h 1290917"/>
                  <a:gd name="connsiteX1" fmla="*/ 864096 w 1728192"/>
                  <a:gd name="connsiteY1" fmla="*/ 0 h 1290917"/>
                  <a:gd name="connsiteX2" fmla="*/ 1728192 w 1728192"/>
                  <a:gd name="connsiteY2" fmla="*/ 645459 h 1290917"/>
                  <a:gd name="connsiteX3" fmla="*/ 864096 w 1728192"/>
                  <a:gd name="connsiteY3" fmla="*/ 1290917 h 1290917"/>
                  <a:gd name="connsiteX4" fmla="*/ 0 w 1728192"/>
                  <a:gd name="connsiteY4" fmla="*/ 645459 h 1290917"/>
                  <a:gd name="connsiteX0" fmla="*/ 0 w 1728192"/>
                  <a:gd name="connsiteY0" fmla="*/ 645459 h 1290917"/>
                  <a:gd name="connsiteX1" fmla="*/ 864096 w 1728192"/>
                  <a:gd name="connsiteY1" fmla="*/ 0 h 1290917"/>
                  <a:gd name="connsiteX2" fmla="*/ 1728192 w 1728192"/>
                  <a:gd name="connsiteY2" fmla="*/ 645459 h 1290917"/>
                  <a:gd name="connsiteX3" fmla="*/ 864096 w 1728192"/>
                  <a:gd name="connsiteY3" fmla="*/ 1290917 h 1290917"/>
                  <a:gd name="connsiteX4" fmla="*/ 0 w 1728192"/>
                  <a:gd name="connsiteY4" fmla="*/ 645459 h 1290917"/>
                  <a:gd name="connsiteX0" fmla="*/ 0 w 1728192"/>
                  <a:gd name="connsiteY0" fmla="*/ 645459 h 1290917"/>
                  <a:gd name="connsiteX1" fmla="*/ 864096 w 1728192"/>
                  <a:gd name="connsiteY1" fmla="*/ 0 h 1290917"/>
                  <a:gd name="connsiteX2" fmla="*/ 1728192 w 1728192"/>
                  <a:gd name="connsiteY2" fmla="*/ 645459 h 1290917"/>
                  <a:gd name="connsiteX3" fmla="*/ 864096 w 1728192"/>
                  <a:gd name="connsiteY3" fmla="*/ 1290917 h 1290917"/>
                  <a:gd name="connsiteX4" fmla="*/ 0 w 1728192"/>
                  <a:gd name="connsiteY4" fmla="*/ 645459 h 1290917"/>
                  <a:gd name="connsiteX0" fmla="*/ 0 w 1728192"/>
                  <a:gd name="connsiteY0" fmla="*/ 645459 h 1290917"/>
                  <a:gd name="connsiteX1" fmla="*/ 864096 w 1728192"/>
                  <a:gd name="connsiteY1" fmla="*/ 0 h 1290917"/>
                  <a:gd name="connsiteX2" fmla="*/ 1728192 w 1728192"/>
                  <a:gd name="connsiteY2" fmla="*/ 645459 h 1290917"/>
                  <a:gd name="connsiteX3" fmla="*/ 864096 w 1728192"/>
                  <a:gd name="connsiteY3" fmla="*/ 1290917 h 1290917"/>
                  <a:gd name="connsiteX4" fmla="*/ 0 w 1728192"/>
                  <a:gd name="connsiteY4" fmla="*/ 645459 h 1290917"/>
                  <a:gd name="connsiteX0" fmla="*/ 0 w 1728192"/>
                  <a:gd name="connsiteY0" fmla="*/ 645459 h 1290917"/>
                  <a:gd name="connsiteX1" fmla="*/ 864096 w 1728192"/>
                  <a:gd name="connsiteY1" fmla="*/ 0 h 1290917"/>
                  <a:gd name="connsiteX2" fmla="*/ 1728192 w 1728192"/>
                  <a:gd name="connsiteY2" fmla="*/ 645459 h 1290917"/>
                  <a:gd name="connsiteX3" fmla="*/ 864096 w 1728192"/>
                  <a:gd name="connsiteY3" fmla="*/ 1290917 h 1290917"/>
                  <a:gd name="connsiteX4" fmla="*/ 0 w 1728192"/>
                  <a:gd name="connsiteY4" fmla="*/ 645459 h 1290917"/>
                  <a:gd name="connsiteX0" fmla="*/ 0 w 1728192"/>
                  <a:gd name="connsiteY0" fmla="*/ 645459 h 1290917"/>
                  <a:gd name="connsiteX1" fmla="*/ 864096 w 1728192"/>
                  <a:gd name="connsiteY1" fmla="*/ 0 h 1290917"/>
                  <a:gd name="connsiteX2" fmla="*/ 1728192 w 1728192"/>
                  <a:gd name="connsiteY2" fmla="*/ 645459 h 1290917"/>
                  <a:gd name="connsiteX3" fmla="*/ 864096 w 1728192"/>
                  <a:gd name="connsiteY3" fmla="*/ 1290917 h 1290917"/>
                  <a:gd name="connsiteX4" fmla="*/ 0 w 1728192"/>
                  <a:gd name="connsiteY4" fmla="*/ 645459 h 1290917"/>
                  <a:gd name="connsiteX0" fmla="*/ 0 w 1728192"/>
                  <a:gd name="connsiteY0" fmla="*/ 645459 h 1290917"/>
                  <a:gd name="connsiteX1" fmla="*/ 864096 w 1728192"/>
                  <a:gd name="connsiteY1" fmla="*/ 0 h 1290917"/>
                  <a:gd name="connsiteX2" fmla="*/ 1728192 w 1728192"/>
                  <a:gd name="connsiteY2" fmla="*/ 645459 h 1290917"/>
                  <a:gd name="connsiteX3" fmla="*/ 864096 w 1728192"/>
                  <a:gd name="connsiteY3" fmla="*/ 1290917 h 1290917"/>
                  <a:gd name="connsiteX4" fmla="*/ 0 w 1728192"/>
                  <a:gd name="connsiteY4" fmla="*/ 645459 h 1290917"/>
                  <a:gd name="connsiteX0" fmla="*/ 0 w 1728192"/>
                  <a:gd name="connsiteY0" fmla="*/ 645459 h 1290917"/>
                  <a:gd name="connsiteX1" fmla="*/ 864096 w 1728192"/>
                  <a:gd name="connsiteY1" fmla="*/ 0 h 1290917"/>
                  <a:gd name="connsiteX2" fmla="*/ 1728192 w 1728192"/>
                  <a:gd name="connsiteY2" fmla="*/ 645459 h 1290917"/>
                  <a:gd name="connsiteX3" fmla="*/ 864096 w 1728192"/>
                  <a:gd name="connsiteY3" fmla="*/ 1290917 h 1290917"/>
                  <a:gd name="connsiteX4" fmla="*/ 0 w 1728192"/>
                  <a:gd name="connsiteY4" fmla="*/ 645459 h 1290917"/>
                  <a:gd name="connsiteX0" fmla="*/ 0 w 1728192"/>
                  <a:gd name="connsiteY0" fmla="*/ 607359 h 1252817"/>
                  <a:gd name="connsiteX1" fmla="*/ 864096 w 1728192"/>
                  <a:gd name="connsiteY1" fmla="*/ 0 h 1252817"/>
                  <a:gd name="connsiteX2" fmla="*/ 1728192 w 1728192"/>
                  <a:gd name="connsiteY2" fmla="*/ 607359 h 1252817"/>
                  <a:gd name="connsiteX3" fmla="*/ 864096 w 1728192"/>
                  <a:gd name="connsiteY3" fmla="*/ 1252817 h 1252817"/>
                  <a:gd name="connsiteX4" fmla="*/ 0 w 1728192"/>
                  <a:gd name="connsiteY4" fmla="*/ 607359 h 1252817"/>
                  <a:gd name="connsiteX0" fmla="*/ 0 w 1728192"/>
                  <a:gd name="connsiteY0" fmla="*/ 607359 h 1186142"/>
                  <a:gd name="connsiteX1" fmla="*/ 864096 w 1728192"/>
                  <a:gd name="connsiteY1" fmla="*/ 0 h 1186142"/>
                  <a:gd name="connsiteX2" fmla="*/ 1728192 w 1728192"/>
                  <a:gd name="connsiteY2" fmla="*/ 607359 h 1186142"/>
                  <a:gd name="connsiteX3" fmla="*/ 873621 w 1728192"/>
                  <a:gd name="connsiteY3" fmla="*/ 1186142 h 1186142"/>
                  <a:gd name="connsiteX4" fmla="*/ 0 w 1728192"/>
                  <a:gd name="connsiteY4" fmla="*/ 607359 h 11861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28192" h="1186142">
                    <a:moveTo>
                      <a:pt x="0" y="607359"/>
                    </a:moveTo>
                    <a:cubicBezTo>
                      <a:pt x="202307" y="306481"/>
                      <a:pt x="499864" y="24653"/>
                      <a:pt x="864096" y="0"/>
                    </a:cubicBezTo>
                    <a:cubicBezTo>
                      <a:pt x="1266428" y="24653"/>
                      <a:pt x="1506835" y="344581"/>
                      <a:pt x="1728192" y="607359"/>
                    </a:cubicBezTo>
                    <a:cubicBezTo>
                      <a:pt x="1525885" y="927287"/>
                      <a:pt x="1199753" y="1171014"/>
                      <a:pt x="873621" y="1186142"/>
                    </a:cubicBezTo>
                    <a:cubicBezTo>
                      <a:pt x="585589" y="1180539"/>
                      <a:pt x="135632" y="908237"/>
                      <a:pt x="0" y="607359"/>
                    </a:cubicBezTo>
                    <a:close/>
                  </a:path>
                </a:pathLst>
              </a:custGeom>
              <a:noFill/>
              <a:ln w="5715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7" name="Group 82">
                <a:extLst>
                  <a:ext uri="{FF2B5EF4-FFF2-40B4-BE49-F238E27FC236}">
                    <a16:creationId xmlns:a16="http://schemas.microsoft.com/office/drawing/2014/main" id="{D6E0AC86-046A-446D-AB5E-CFA1AC22B30C}"/>
                  </a:ext>
                </a:extLst>
              </p:cNvPr>
              <p:cNvGrpSpPr/>
              <p:nvPr/>
            </p:nvGrpSpPr>
            <p:grpSpPr>
              <a:xfrm>
                <a:off x="6203955" y="1857649"/>
                <a:ext cx="1953318" cy="933281"/>
                <a:chOff x="1039057" y="1888246"/>
                <a:chExt cx="1953318" cy="933281"/>
              </a:xfrm>
              <a:solidFill>
                <a:srgbClr val="027696"/>
              </a:solidFill>
            </p:grpSpPr>
            <p:sp>
              <p:nvSpPr>
                <p:cNvPr id="18" name="Rounded Rectangle 83">
                  <a:extLst>
                    <a:ext uri="{FF2B5EF4-FFF2-40B4-BE49-F238E27FC236}">
                      <a16:creationId xmlns:a16="http://schemas.microsoft.com/office/drawing/2014/main" id="{F4D7BB04-5818-4CC3-B2A2-8313BD34FE02}"/>
                    </a:ext>
                  </a:extLst>
                </p:cNvPr>
                <p:cNvSpPr/>
                <p:nvPr/>
              </p:nvSpPr>
              <p:spPr>
                <a:xfrm>
                  <a:off x="1464022" y="1966019"/>
                  <a:ext cx="148567" cy="777734"/>
                </a:xfrm>
                <a:prstGeom prst="roundRect">
                  <a:avLst>
                    <a:gd name="adj" fmla="val 44877"/>
                  </a:avLst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" name="Rounded Rectangle 84">
                  <a:extLst>
                    <a:ext uri="{FF2B5EF4-FFF2-40B4-BE49-F238E27FC236}">
                      <a16:creationId xmlns:a16="http://schemas.microsoft.com/office/drawing/2014/main" id="{C652BC2A-A615-4AE2-891B-196B5B419FA9}"/>
                    </a:ext>
                  </a:extLst>
                </p:cNvPr>
                <p:cNvSpPr/>
                <p:nvPr/>
              </p:nvSpPr>
              <p:spPr>
                <a:xfrm>
                  <a:off x="1942517" y="1888246"/>
                  <a:ext cx="148567" cy="933281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0" name="Rounded Rectangle 85">
                  <a:extLst>
                    <a:ext uri="{FF2B5EF4-FFF2-40B4-BE49-F238E27FC236}">
                      <a16:creationId xmlns:a16="http://schemas.microsoft.com/office/drawing/2014/main" id="{2315CC86-8A8C-43BF-83CE-A3ACA29DF961}"/>
                    </a:ext>
                  </a:extLst>
                </p:cNvPr>
                <p:cNvSpPr/>
                <p:nvPr/>
              </p:nvSpPr>
              <p:spPr>
                <a:xfrm>
                  <a:off x="2421011" y="1966019"/>
                  <a:ext cx="148567" cy="77773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1" name="Rounded Rectangle 86">
                  <a:extLst>
                    <a:ext uri="{FF2B5EF4-FFF2-40B4-BE49-F238E27FC236}">
                      <a16:creationId xmlns:a16="http://schemas.microsoft.com/office/drawing/2014/main" id="{9C63623F-9084-4BD4-9D15-863BB37D96E8}"/>
                    </a:ext>
                  </a:extLst>
                </p:cNvPr>
                <p:cNvSpPr/>
                <p:nvPr/>
              </p:nvSpPr>
              <p:spPr>
                <a:xfrm>
                  <a:off x="2843808" y="2185242"/>
                  <a:ext cx="148567" cy="33928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2" name="Rounded Rectangle 87">
                  <a:extLst>
                    <a:ext uri="{FF2B5EF4-FFF2-40B4-BE49-F238E27FC236}">
                      <a16:creationId xmlns:a16="http://schemas.microsoft.com/office/drawing/2014/main" id="{C6B7746E-6600-4822-B788-3799F7A84E43}"/>
                    </a:ext>
                  </a:extLst>
                </p:cNvPr>
                <p:cNvSpPr/>
                <p:nvPr/>
              </p:nvSpPr>
              <p:spPr>
                <a:xfrm>
                  <a:off x="1039057" y="2153805"/>
                  <a:ext cx="148567" cy="40216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501734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Student-t distribution</a:t>
            </a:r>
            <a:endParaRPr lang="en-US" sz="3600" dirty="0"/>
          </a:p>
        </p:txBody>
      </p:sp>
      <p:pic>
        <p:nvPicPr>
          <p:cNvPr id="8194" name="Picture 2" descr="Image for post">
            <a:extLst>
              <a:ext uri="{FF2B5EF4-FFF2-40B4-BE49-F238E27FC236}">
                <a16:creationId xmlns:a16="http://schemas.microsoft.com/office/drawing/2014/main" id="{74C6BADE-4677-4372-BC9B-C33188A479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3179" y="496660"/>
            <a:ext cx="6800427" cy="3696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680322" y="1606272"/>
            <a:ext cx="4103427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80990" indent="-380990">
              <a:buFont typeface="Wingdings" panose="05000000000000000000" pitchFamily="2" charset="2"/>
              <a:buChar char="q"/>
            </a:pPr>
            <a:r>
              <a:rPr lang="en-US" dirty="0"/>
              <a:t>The student-t distribution with one degree of freedom is a distribution that has a </a:t>
            </a:r>
            <a:r>
              <a:rPr lang="en-US" b="1" dirty="0">
                <a:solidFill>
                  <a:schemeClr val="bg1"/>
                </a:solidFill>
              </a:rPr>
              <a:t>heavier</a:t>
            </a:r>
            <a:r>
              <a:rPr lang="en-US" dirty="0"/>
              <a:t> tilt than the Gaussian </a:t>
            </a:r>
            <a:r>
              <a:rPr lang="en-US" dirty="0" smtClean="0"/>
              <a:t>distribution. So more </a:t>
            </a:r>
            <a:r>
              <a:rPr lang="en-US" b="1" dirty="0" smtClean="0">
                <a:solidFill>
                  <a:schemeClr val="bg1"/>
                </a:solidFill>
              </a:rPr>
              <a:t>variation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5502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Low Dimension with Modification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2921" y="2261436"/>
            <a:ext cx="7346316" cy="322099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2618349" y="5633471"/>
                <a:ext cx="6975459" cy="7645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𝐾𝐿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|</m:t>
                      </m:r>
                      <m:d>
                        <m:dPr>
                          <m:begChr m:val="|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𝐾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8349" y="5633471"/>
                <a:ext cx="6975459" cy="76450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60226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Gradient Interpretation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4716189" y="2448534"/>
                <a:ext cx="7167417" cy="10589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=4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d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1+</m:t>
                                  </m:r>
                                  <m:sSup>
                                    <m:sSup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d>
                                            <m:dPr>
                                              <m:begChr m:val="|"/>
                                              <m:endChr m:val="|"/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 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𝑗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 −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6189" y="2448534"/>
                <a:ext cx="7167417" cy="105894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ight Brace 6"/>
          <p:cNvSpPr/>
          <p:nvPr/>
        </p:nvSpPr>
        <p:spPr>
          <a:xfrm rot="5400000">
            <a:off x="10331897" y="2847633"/>
            <a:ext cx="424873" cy="116378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8" name="Right Brace 7"/>
          <p:cNvSpPr/>
          <p:nvPr/>
        </p:nvSpPr>
        <p:spPr>
          <a:xfrm rot="5400000">
            <a:off x="8087460" y="2209093"/>
            <a:ext cx="424873" cy="2440861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9" name="TextBox 8"/>
          <p:cNvSpPr txBox="1"/>
          <p:nvPr/>
        </p:nvSpPr>
        <p:spPr>
          <a:xfrm>
            <a:off x="9851607" y="3770986"/>
            <a:ext cx="15701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Displacement</a:t>
            </a:r>
          </a:p>
          <a:p>
            <a:pPr algn="ctr"/>
            <a:r>
              <a:rPr lang="en-US" sz="1600" b="1" dirty="0">
                <a:solidFill>
                  <a:schemeClr val="bg1"/>
                </a:solidFill>
              </a:rPr>
              <a:t>(Spring)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079466" y="3861698"/>
            <a:ext cx="24408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Exertion / Compression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325787" y="4948283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i="1" u="sng" dirty="0" smtClean="0">
                <a:solidFill>
                  <a:srgbClr val="FFFF00"/>
                </a:solidFill>
              </a:rPr>
              <a:t>Note: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 smtClean="0"/>
              <a:t>We </a:t>
            </a:r>
            <a:r>
              <a:rPr lang="en-US" dirty="0"/>
              <a:t>can interpret the t-SNE gradient as a simulation of an N-body system.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3395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AFB87DD-D61A-4869-BBC6-5FB0DBF01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Displacement</a:t>
            </a:r>
            <a:endParaRPr lang="en-US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b="1" dirty="0"/>
              <a:t>Exertion / </a:t>
            </a:r>
            <a:r>
              <a:rPr lang="en-US" b="1" dirty="0" smtClean="0"/>
              <a:t>Compression</a:t>
            </a:r>
            <a:endParaRPr lang="en-US" b="1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b="1" dirty="0" smtClean="0"/>
              <a:t>Summation</a:t>
            </a:r>
            <a:endParaRPr lang="en-US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397EF3-3DE8-49A3-A230-08AF5E90CA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2988" y="2670630"/>
            <a:ext cx="3174354" cy="256502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FAFF622-9F34-4EAF-9211-62AB4EC159C0}"/>
                  </a:ext>
                </a:extLst>
              </p:cNvPr>
              <p:cNvSpPr txBox="1"/>
              <p:nvPr/>
            </p:nvSpPr>
            <p:spPr>
              <a:xfrm>
                <a:off x="1997290" y="5514899"/>
                <a:ext cx="9840052" cy="8172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=4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d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1+</m:t>
                                  </m:r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d>
                                            <m:dPr>
                                              <m:begChr m:val="|"/>
                                              <m:endChr m:val="|"/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 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𝑗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FAFF622-9F34-4EAF-9211-62AB4EC159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7290" y="5514899"/>
                <a:ext cx="9840052" cy="8172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Picture 19">
            <a:extLst>
              <a:ext uri="{FF2B5EF4-FFF2-40B4-BE49-F238E27FC236}">
                <a16:creationId xmlns:a16="http://schemas.microsoft.com/office/drawing/2014/main" id="{733FFAEE-0F80-4BCD-96C5-C5881009E4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7290" y="2670630"/>
            <a:ext cx="3169644" cy="255391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805A280-9794-4C4F-9B7E-B25E7B7096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19260" y="2670631"/>
            <a:ext cx="3169593" cy="2553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794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Barnes-Hut Approximation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>
          <a:xfrm>
            <a:off x="660945" y="2336873"/>
            <a:ext cx="4506141" cy="576262"/>
          </a:xfrm>
        </p:spPr>
        <p:txBody>
          <a:bodyPr/>
          <a:lstStyle/>
          <a:p>
            <a:r>
              <a:rPr lang="en-US" sz="2000" dirty="0"/>
              <a:t>Many of the </a:t>
            </a:r>
            <a:r>
              <a:rPr lang="en-US" sz="2000" dirty="0" smtClean="0"/>
              <a:t>pairwise interactions between points are </a:t>
            </a:r>
            <a:r>
              <a:rPr lang="en-US" sz="2000" dirty="0"/>
              <a:t>very </a:t>
            </a:r>
            <a:r>
              <a:rPr lang="en-US" sz="2000" dirty="0" smtClean="0"/>
              <a:t>similar</a:t>
            </a:r>
            <a:endParaRPr lang="en-US" sz="2000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6953912" y="2336873"/>
            <a:ext cx="4497864" cy="576262"/>
          </a:xfrm>
        </p:spPr>
        <p:txBody>
          <a:bodyPr/>
          <a:lstStyle/>
          <a:p>
            <a:r>
              <a:rPr lang="en-US" sz="2000" dirty="0"/>
              <a:t>Approximate similar interactions by </a:t>
            </a:r>
            <a:r>
              <a:rPr lang="en-US" sz="2000" dirty="0" smtClean="0"/>
              <a:t>a single interaction</a:t>
            </a:r>
            <a:endParaRPr lang="en-US" sz="2000" dirty="0"/>
          </a:p>
        </p:txBody>
      </p:sp>
      <p:pic>
        <p:nvPicPr>
          <p:cNvPr id="15" name="Picture 2" descr="Visualizing High-Dimensional Data - ppt download">
            <a:extLst>
              <a:ext uri="{FF2B5EF4-FFF2-40B4-BE49-F238E27FC236}">
                <a16:creationId xmlns:a16="http://schemas.microsoft.com/office/drawing/2014/main" id="{7117D137-9F2E-4BF4-AC7F-AA6E9F95CC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20" t="33057" r="24922" b="3941"/>
          <a:stretch/>
        </p:blipFill>
        <p:spPr bwMode="auto">
          <a:xfrm>
            <a:off x="660947" y="3071520"/>
            <a:ext cx="4506140" cy="2864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Visualizing High-Dimensional Data - ppt download">
            <a:extLst>
              <a:ext uri="{FF2B5EF4-FFF2-40B4-BE49-F238E27FC236}">
                <a16:creationId xmlns:a16="http://schemas.microsoft.com/office/drawing/2014/main" id="{6C028011-E538-4D75-8865-F9FD44518B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24" t="32740" r="15399"/>
          <a:stretch/>
        </p:blipFill>
        <p:spPr bwMode="auto">
          <a:xfrm>
            <a:off x="6953912" y="3071520"/>
            <a:ext cx="4497864" cy="2864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ight Arrow 18"/>
          <p:cNvSpPr/>
          <p:nvPr/>
        </p:nvSpPr>
        <p:spPr>
          <a:xfrm>
            <a:off x="5283200" y="4267200"/>
            <a:ext cx="1553029" cy="435429"/>
          </a:xfrm>
          <a:prstGeom prst="rightArrow">
            <a:avLst/>
          </a:prstGeom>
          <a:solidFill>
            <a:schemeClr val="accent1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832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5FC6EFC-B4FA-486B-A629-2544C4BB04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Quadtree</a:t>
            </a:r>
            <a:endParaRPr lang="en-US" dirty="0"/>
          </a:p>
        </p:txBody>
      </p:sp>
      <p:pic>
        <p:nvPicPr>
          <p:cNvPr id="3074" name="Picture 2" descr="PDF] Accelerating t-SNE using tree-based algorithms | Semantic Scholar">
            <a:extLst>
              <a:ext uri="{FF2B5EF4-FFF2-40B4-BE49-F238E27FC236}">
                <a16:creationId xmlns:a16="http://schemas.microsoft.com/office/drawing/2014/main" id="{143778D2-422F-422B-8021-F1FBA979CA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1046" y="2257441"/>
            <a:ext cx="4505484" cy="4124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680321" y="3965912"/>
            <a:ext cx="480612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i="1" u="sng" dirty="0" smtClean="0">
                <a:solidFill>
                  <a:srgbClr val="FFFF00"/>
                </a:solidFill>
              </a:rPr>
              <a:t>Note: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dirty="0" err="1" smtClean="0"/>
              <a:t>Quadtree</a:t>
            </a:r>
            <a:r>
              <a:rPr lang="en-US" sz="2000" dirty="0" smtClean="0"/>
              <a:t> </a:t>
            </a:r>
            <a:r>
              <a:rPr lang="en-US" sz="2000" dirty="0"/>
              <a:t>is a space partitioning tree.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742305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721BCB0-16E7-4E1E-BDB3-FEAEA0483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t-SNE </a:t>
            </a:r>
            <a:r>
              <a:rPr lang="en-US" sz="3600" dirty="0" smtClean="0"/>
              <a:t>Visualization on MNIST Data</a:t>
            </a:r>
            <a:endParaRPr lang="en-US" sz="3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3F14EA-A1C6-46BA-863A-79802B8749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762" t="20176" r="28968" b="17460"/>
          <a:stretch/>
        </p:blipFill>
        <p:spPr>
          <a:xfrm>
            <a:off x="2975643" y="209030"/>
            <a:ext cx="5962491" cy="418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950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9324C-554A-6640-AFD5-CE3D6DBE29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28293" y="2742465"/>
            <a:ext cx="8494463" cy="1229034"/>
          </a:xfrm>
        </p:spPr>
        <p:txBody>
          <a:bodyPr/>
          <a:lstStyle/>
          <a:p>
            <a:r>
              <a:rPr lang="en-US" sz="3600" dirty="0" smtClean="0"/>
              <a:t>PCA Result with Different Numbers of Components (Two, Three and Five)</a:t>
            </a:r>
            <a:endParaRPr lang="en-EG" sz="3600" dirty="0"/>
          </a:p>
        </p:txBody>
      </p:sp>
    </p:spTree>
    <p:extLst>
      <p:ext uri="{BB962C8B-B14F-4D97-AF65-F5344CB8AC3E}">
        <p14:creationId xmlns:p14="http://schemas.microsoft.com/office/powerpoint/2010/main" val="1863471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 descr="Clipboard icon">
            <a:extLst>
              <a:ext uri="{FF2B5EF4-FFF2-40B4-BE49-F238E27FC236}">
                <a16:creationId xmlns:a16="http://schemas.microsoft.com/office/drawing/2014/main" id="{6919C957-53BE-4D79-9BA1-A263BA61FA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324269" y="797815"/>
            <a:ext cx="952500" cy="952500"/>
          </a:xfrm>
          <a:prstGeom prst="rect">
            <a:avLst/>
          </a:prstGeom>
        </p:spPr>
      </p:pic>
      <p:sp>
        <p:nvSpPr>
          <p:cNvPr id="88" name="Title 87">
            <a:extLst>
              <a:ext uri="{FF2B5EF4-FFF2-40B4-BE49-F238E27FC236}">
                <a16:creationId xmlns:a16="http://schemas.microsoft.com/office/drawing/2014/main" id="{41B70991-B117-418C-8432-39BA57751D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</a:t>
            </a:r>
            <a:endParaRPr lang="en-US" dirty="0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7202BD88-8A83-49DA-A828-7C40491D29F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9" name="Text Placeholder 88">
            <a:extLst>
              <a:ext uri="{FF2B5EF4-FFF2-40B4-BE49-F238E27FC236}">
                <a16:creationId xmlns:a16="http://schemas.microsoft.com/office/drawing/2014/main" id="{41FDF737-A7CF-43BF-B9FC-22E9635B785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 smtClean="0"/>
              <a:t>Three</a:t>
            </a:r>
            <a:endParaRPr lang="en-US" dirty="0"/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2262342E-3D19-495D-AA4E-DB249EBB635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0" name="Text Placeholder 89">
            <a:extLst>
              <a:ext uri="{FF2B5EF4-FFF2-40B4-BE49-F238E27FC236}">
                <a16:creationId xmlns:a16="http://schemas.microsoft.com/office/drawing/2014/main" id="{426A8A65-AFFE-4A62-858E-16FA37C4410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smtClean="0"/>
              <a:t>Five</a:t>
            </a:r>
            <a:endParaRPr lang="en-US" dirty="0"/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64097651-42EF-4D7F-B8A0-A7E7F7312B7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134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9324C-554A-6640-AFD5-CE3D6DBE29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28293" y="2742465"/>
            <a:ext cx="8494463" cy="1229034"/>
          </a:xfrm>
        </p:spPr>
        <p:txBody>
          <a:bodyPr/>
          <a:lstStyle/>
          <a:p>
            <a:r>
              <a:rPr lang="en-US" sz="3600" dirty="0" smtClean="0"/>
              <a:t>t-SNE Result with Different Numbers of Components (Two and Three only)</a:t>
            </a:r>
            <a:endParaRPr lang="en-EG" sz="3600" dirty="0"/>
          </a:p>
        </p:txBody>
      </p:sp>
    </p:spTree>
    <p:extLst>
      <p:ext uri="{BB962C8B-B14F-4D97-AF65-F5344CB8AC3E}">
        <p14:creationId xmlns:p14="http://schemas.microsoft.com/office/powerpoint/2010/main" val="4286955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9324C-554A-6640-AFD5-CE3D6DBE29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28293" y="3050938"/>
            <a:ext cx="8494463" cy="694798"/>
          </a:xfrm>
        </p:spPr>
        <p:txBody>
          <a:bodyPr/>
          <a:lstStyle/>
          <a:p>
            <a:r>
              <a:rPr lang="en-US" sz="3600" dirty="0" smtClean="0"/>
              <a:t>TECHNIQUES</a:t>
            </a:r>
            <a:endParaRPr lang="en-EG" sz="3600" dirty="0"/>
          </a:p>
        </p:txBody>
      </p:sp>
    </p:spTree>
    <p:extLst>
      <p:ext uri="{BB962C8B-B14F-4D97-AF65-F5344CB8AC3E}">
        <p14:creationId xmlns:p14="http://schemas.microsoft.com/office/powerpoint/2010/main" val="2069386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 descr="Clipboard icon">
            <a:extLst>
              <a:ext uri="{FF2B5EF4-FFF2-40B4-BE49-F238E27FC236}">
                <a16:creationId xmlns:a16="http://schemas.microsoft.com/office/drawing/2014/main" id="{6919C957-53BE-4D79-9BA1-A263BA61FA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324269" y="797815"/>
            <a:ext cx="952500" cy="952500"/>
          </a:xfrm>
          <a:prstGeom prst="rect">
            <a:avLst/>
          </a:prstGeom>
        </p:spPr>
      </p:pic>
      <p:sp>
        <p:nvSpPr>
          <p:cNvPr id="88" name="Title 87">
            <a:extLst>
              <a:ext uri="{FF2B5EF4-FFF2-40B4-BE49-F238E27FC236}">
                <a16:creationId xmlns:a16="http://schemas.microsoft.com/office/drawing/2014/main" id="{41B70991-B117-418C-8432-39BA57751D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</a:t>
            </a:r>
            <a:endParaRPr lang="en-US" dirty="0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7202BD88-8A83-49DA-A828-7C40491D29F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9" name="Text Placeholder 88">
            <a:extLst>
              <a:ext uri="{FF2B5EF4-FFF2-40B4-BE49-F238E27FC236}">
                <a16:creationId xmlns:a16="http://schemas.microsoft.com/office/drawing/2014/main" id="{41FDF737-A7CF-43BF-B9FC-22E9635B785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 smtClean="0"/>
              <a:t>Three</a:t>
            </a:r>
            <a:endParaRPr lang="en-US" dirty="0"/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2262342E-3D19-495D-AA4E-DB249EBB635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0" name="Text Placeholder 89">
            <a:extLst>
              <a:ext uri="{FF2B5EF4-FFF2-40B4-BE49-F238E27FC236}">
                <a16:creationId xmlns:a16="http://schemas.microsoft.com/office/drawing/2014/main" id="{426A8A65-AFFE-4A62-858E-16FA37C4410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smtClean="0"/>
              <a:t>Five</a:t>
            </a:r>
            <a:endParaRPr lang="en-US" dirty="0"/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64097651-42EF-4D7F-B8A0-A7E7F7312B7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222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98DCA46-603B-4178-8707-30E192CE6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4598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 descr="Learning icon">
            <a:extLst>
              <a:ext uri="{FF2B5EF4-FFF2-40B4-BE49-F238E27FC236}">
                <a16:creationId xmlns:a16="http://schemas.microsoft.com/office/drawing/2014/main" id="{FE130EDC-6F0A-417B-A698-CF2C65F0A3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8946" y="613889"/>
            <a:ext cx="1440000" cy="1440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78D0989-E3E5-41DB-A78D-61E199491D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7646" y="753228"/>
            <a:ext cx="9905965" cy="1080938"/>
          </a:xfrm>
        </p:spPr>
        <p:txBody>
          <a:bodyPr/>
          <a:lstStyle/>
          <a:p>
            <a:r>
              <a:rPr lang="en-US" dirty="0" smtClean="0"/>
              <a:t>02: </a:t>
            </a:r>
            <a:r>
              <a:rPr lang="en-US" altLang="ko-KR" dirty="0">
                <a:cs typeface="Arial" pitchFamily="34" charset="0"/>
              </a:rPr>
              <a:t>How </a:t>
            </a:r>
            <a:r>
              <a:rPr lang="en-US" altLang="ko-KR" dirty="0" smtClean="0">
                <a:cs typeface="Arial" pitchFamily="34" charset="0"/>
              </a:rPr>
              <a:t>The Spatial Information </a:t>
            </a:r>
            <a:r>
              <a:rPr lang="en-US" altLang="ko-KR" dirty="0">
                <a:cs typeface="Arial" pitchFamily="34" charset="0"/>
              </a:rPr>
              <a:t>is </a:t>
            </a:r>
            <a:r>
              <a:rPr lang="en-US" altLang="ko-KR" dirty="0" smtClean="0">
                <a:cs typeface="Arial" pitchFamily="34" charset="0"/>
              </a:rPr>
              <a:t>Obtained?</a:t>
            </a:r>
            <a:endParaRPr lang="en-US" dirty="0"/>
          </a:p>
        </p:txBody>
      </p:sp>
      <p:graphicFrame>
        <p:nvGraphicFramePr>
          <p:cNvPr id="5" name="Diagram 4"/>
          <p:cNvGraphicFramePr/>
          <p:nvPr>
            <p:extLst/>
          </p:nvPr>
        </p:nvGraphicFramePr>
        <p:xfrm>
          <a:off x="5473033" y="2053889"/>
          <a:ext cx="6570578" cy="43830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3904093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50">
            <a:extLst>
              <a:ext uri="{FF2B5EF4-FFF2-40B4-BE49-F238E27FC236}">
                <a16:creationId xmlns:a16="http://schemas.microsoft.com/office/drawing/2014/main" id="{98D80246-D915-4AF3-8BF2-AAAD83F59F3F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674321" y="1052183"/>
            <a:ext cx="2673544" cy="2848728"/>
            <a:chOff x="2515" y="1066"/>
            <a:chExt cx="2129" cy="2625"/>
          </a:xfrm>
        </p:grpSpPr>
        <p:sp>
          <p:nvSpPr>
            <p:cNvPr id="34" name="Freeform 52">
              <a:extLst>
                <a:ext uri="{FF2B5EF4-FFF2-40B4-BE49-F238E27FC236}">
                  <a16:creationId xmlns:a16="http://schemas.microsoft.com/office/drawing/2014/main" id="{A4C906DC-717D-4EBF-A828-99847149716D}"/>
                </a:ext>
              </a:extLst>
            </p:cNvPr>
            <p:cNvSpPr>
              <a:spLocks/>
            </p:cNvSpPr>
            <p:nvPr/>
          </p:nvSpPr>
          <p:spPr bwMode="auto">
            <a:xfrm>
              <a:off x="3960" y="2222"/>
              <a:ext cx="509" cy="588"/>
            </a:xfrm>
            <a:custGeom>
              <a:avLst/>
              <a:gdLst>
                <a:gd name="T0" fmla="*/ 248 w 248"/>
                <a:gd name="T1" fmla="*/ 164 h 287"/>
                <a:gd name="T2" fmla="*/ 219 w 248"/>
                <a:gd name="T3" fmla="*/ 48 h 287"/>
                <a:gd name="T4" fmla="*/ 0 w 248"/>
                <a:gd name="T5" fmla="*/ 266 h 287"/>
                <a:gd name="T6" fmla="*/ 241 w 248"/>
                <a:gd name="T7" fmla="*/ 210 h 287"/>
                <a:gd name="T8" fmla="*/ 248 w 248"/>
                <a:gd name="T9" fmla="*/ 164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8" h="287">
                  <a:moveTo>
                    <a:pt x="248" y="164"/>
                  </a:moveTo>
                  <a:cubicBezTo>
                    <a:pt x="248" y="164"/>
                    <a:pt x="241" y="95"/>
                    <a:pt x="219" y="48"/>
                  </a:cubicBezTo>
                  <a:cubicBezTo>
                    <a:pt x="197" y="0"/>
                    <a:pt x="0" y="266"/>
                    <a:pt x="0" y="266"/>
                  </a:cubicBezTo>
                  <a:cubicBezTo>
                    <a:pt x="0" y="266"/>
                    <a:pt x="210" y="287"/>
                    <a:pt x="241" y="210"/>
                  </a:cubicBezTo>
                  <a:lnTo>
                    <a:pt x="248" y="164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j-lt"/>
              </a:endParaRPr>
            </a:p>
          </p:txBody>
        </p:sp>
        <p:sp>
          <p:nvSpPr>
            <p:cNvPr id="36" name="Freeform 54">
              <a:extLst>
                <a:ext uri="{FF2B5EF4-FFF2-40B4-BE49-F238E27FC236}">
                  <a16:creationId xmlns:a16="http://schemas.microsoft.com/office/drawing/2014/main" id="{C9AEF7F8-2262-4B1A-BB75-C27D30C30FA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89" y="1948"/>
              <a:ext cx="508" cy="588"/>
            </a:xfrm>
            <a:custGeom>
              <a:avLst/>
              <a:gdLst>
                <a:gd name="T0" fmla="*/ 0 w 247"/>
                <a:gd name="T1" fmla="*/ 122 h 286"/>
                <a:gd name="T2" fmla="*/ 28 w 247"/>
                <a:gd name="T3" fmla="*/ 239 h 286"/>
                <a:gd name="T4" fmla="*/ 247 w 247"/>
                <a:gd name="T5" fmla="*/ 20 h 286"/>
                <a:gd name="T6" fmla="*/ 6 w 247"/>
                <a:gd name="T7" fmla="*/ 76 h 286"/>
                <a:gd name="T8" fmla="*/ 0 w 247"/>
                <a:gd name="T9" fmla="*/ 122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286">
                  <a:moveTo>
                    <a:pt x="0" y="122"/>
                  </a:moveTo>
                  <a:cubicBezTo>
                    <a:pt x="0" y="122"/>
                    <a:pt x="6" y="192"/>
                    <a:pt x="28" y="239"/>
                  </a:cubicBezTo>
                  <a:cubicBezTo>
                    <a:pt x="50" y="286"/>
                    <a:pt x="247" y="20"/>
                    <a:pt x="247" y="20"/>
                  </a:cubicBezTo>
                  <a:cubicBezTo>
                    <a:pt x="247" y="20"/>
                    <a:pt x="37" y="0"/>
                    <a:pt x="6" y="76"/>
                  </a:cubicBezTo>
                  <a:lnTo>
                    <a:pt x="0" y="12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j-lt"/>
              </a:endParaRPr>
            </a:p>
          </p:txBody>
        </p:sp>
        <p:sp>
          <p:nvSpPr>
            <p:cNvPr id="38" name="Freeform 56">
              <a:extLst>
                <a:ext uri="{FF2B5EF4-FFF2-40B4-BE49-F238E27FC236}">
                  <a16:creationId xmlns:a16="http://schemas.microsoft.com/office/drawing/2014/main" id="{EC6C5E2C-56C4-40C6-8CA0-1BD73021F86D}"/>
                </a:ext>
              </a:extLst>
            </p:cNvPr>
            <p:cNvSpPr>
              <a:spLocks/>
            </p:cNvSpPr>
            <p:nvPr/>
          </p:nvSpPr>
          <p:spPr bwMode="auto">
            <a:xfrm>
              <a:off x="2665" y="1066"/>
              <a:ext cx="1979" cy="1155"/>
            </a:xfrm>
            <a:custGeom>
              <a:avLst/>
              <a:gdLst>
                <a:gd name="T0" fmla="*/ 1420 w 963"/>
                <a:gd name="T1" fmla="*/ 0 h 562"/>
                <a:gd name="T2" fmla="*/ 1420 w 963"/>
                <a:gd name="T3" fmla="*/ 195 h 562"/>
                <a:gd name="T4" fmla="*/ 892 w 963"/>
                <a:gd name="T5" fmla="*/ 195 h 562"/>
                <a:gd name="T6" fmla="*/ 801 w 963"/>
                <a:gd name="T7" fmla="*/ 238 h 562"/>
                <a:gd name="T8" fmla="*/ 47 w 963"/>
                <a:gd name="T9" fmla="*/ 991 h 562"/>
                <a:gd name="T10" fmla="*/ 25 w 963"/>
                <a:gd name="T11" fmla="*/ 1132 h 562"/>
                <a:gd name="T12" fmla="*/ 58 w 963"/>
                <a:gd name="T13" fmla="*/ 1026 h 562"/>
                <a:gd name="T14" fmla="*/ 232 w 963"/>
                <a:gd name="T15" fmla="*/ 956 h 562"/>
                <a:gd name="T16" fmla="*/ 1385 w 963"/>
                <a:gd name="T17" fmla="*/ 956 h 562"/>
                <a:gd name="T18" fmla="*/ 1385 w 963"/>
                <a:gd name="T19" fmla="*/ 1155 h 562"/>
                <a:gd name="T20" fmla="*/ 1979 w 963"/>
                <a:gd name="T21" fmla="*/ 561 h 562"/>
                <a:gd name="T22" fmla="*/ 1420 w 963"/>
                <a:gd name="T23" fmla="*/ 0 h 562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963" h="562">
                  <a:moveTo>
                    <a:pt x="691" y="0"/>
                  </a:moveTo>
                  <a:cubicBezTo>
                    <a:pt x="691" y="95"/>
                    <a:pt x="691" y="95"/>
                    <a:pt x="691" y="95"/>
                  </a:cubicBezTo>
                  <a:cubicBezTo>
                    <a:pt x="434" y="95"/>
                    <a:pt x="434" y="95"/>
                    <a:pt x="434" y="95"/>
                  </a:cubicBezTo>
                  <a:cubicBezTo>
                    <a:pt x="434" y="95"/>
                    <a:pt x="412" y="93"/>
                    <a:pt x="390" y="116"/>
                  </a:cubicBezTo>
                  <a:cubicBezTo>
                    <a:pt x="368" y="138"/>
                    <a:pt x="23" y="482"/>
                    <a:pt x="23" y="482"/>
                  </a:cubicBezTo>
                  <a:cubicBezTo>
                    <a:pt x="23" y="482"/>
                    <a:pt x="0" y="504"/>
                    <a:pt x="12" y="551"/>
                  </a:cubicBezTo>
                  <a:cubicBezTo>
                    <a:pt x="12" y="551"/>
                    <a:pt x="8" y="520"/>
                    <a:pt x="28" y="499"/>
                  </a:cubicBezTo>
                  <a:cubicBezTo>
                    <a:pt x="49" y="479"/>
                    <a:pt x="81" y="466"/>
                    <a:pt x="113" y="465"/>
                  </a:cubicBezTo>
                  <a:cubicBezTo>
                    <a:pt x="146" y="465"/>
                    <a:pt x="674" y="465"/>
                    <a:pt x="674" y="465"/>
                  </a:cubicBezTo>
                  <a:cubicBezTo>
                    <a:pt x="674" y="562"/>
                    <a:pt x="674" y="562"/>
                    <a:pt x="674" y="562"/>
                  </a:cubicBezTo>
                  <a:cubicBezTo>
                    <a:pt x="963" y="273"/>
                    <a:pt x="963" y="273"/>
                    <a:pt x="963" y="273"/>
                  </a:cubicBezTo>
                  <a:cubicBezTo>
                    <a:pt x="691" y="0"/>
                    <a:pt x="691" y="0"/>
                    <a:pt x="691" y="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+mj-lt"/>
              </a:endParaRPr>
            </a:p>
          </p:txBody>
        </p:sp>
        <p:sp>
          <p:nvSpPr>
            <p:cNvPr id="40" name="Freeform 58">
              <a:extLst>
                <a:ext uri="{FF2B5EF4-FFF2-40B4-BE49-F238E27FC236}">
                  <a16:creationId xmlns:a16="http://schemas.microsoft.com/office/drawing/2014/main" id="{C3C5A65F-DBAE-4949-BF9D-B2F2A57A0309}"/>
                </a:ext>
              </a:extLst>
            </p:cNvPr>
            <p:cNvSpPr>
              <a:spLocks/>
            </p:cNvSpPr>
            <p:nvPr/>
          </p:nvSpPr>
          <p:spPr bwMode="auto">
            <a:xfrm>
              <a:off x="2515" y="2539"/>
              <a:ext cx="1978" cy="1152"/>
            </a:xfrm>
            <a:custGeom>
              <a:avLst/>
              <a:gdLst>
                <a:gd name="T0" fmla="*/ 951 w 963"/>
                <a:gd name="T1" fmla="*/ 10 h 561"/>
                <a:gd name="T2" fmla="*/ 934 w 963"/>
                <a:gd name="T3" fmla="*/ 62 h 561"/>
                <a:gd name="T4" fmla="*/ 849 w 963"/>
                <a:gd name="T5" fmla="*/ 96 h 561"/>
                <a:gd name="T6" fmla="*/ 289 w 963"/>
                <a:gd name="T7" fmla="*/ 96 h 561"/>
                <a:gd name="T8" fmla="*/ 289 w 963"/>
                <a:gd name="T9" fmla="*/ 0 h 561"/>
                <a:gd name="T10" fmla="*/ 0 w 963"/>
                <a:gd name="T11" fmla="*/ 289 h 561"/>
                <a:gd name="T12" fmla="*/ 272 w 963"/>
                <a:gd name="T13" fmla="*/ 561 h 561"/>
                <a:gd name="T14" fmla="*/ 272 w 963"/>
                <a:gd name="T15" fmla="*/ 466 h 561"/>
                <a:gd name="T16" fmla="*/ 528 w 963"/>
                <a:gd name="T17" fmla="*/ 466 h 561"/>
                <a:gd name="T18" fmla="*/ 573 w 963"/>
                <a:gd name="T19" fmla="*/ 446 h 561"/>
                <a:gd name="T20" fmla="*/ 939 w 963"/>
                <a:gd name="T21" fmla="*/ 80 h 561"/>
                <a:gd name="T22" fmla="*/ 951 w 963"/>
                <a:gd name="T23" fmla="*/ 10 h 5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63" h="561">
                  <a:moveTo>
                    <a:pt x="951" y="10"/>
                  </a:moveTo>
                  <a:cubicBezTo>
                    <a:pt x="951" y="10"/>
                    <a:pt x="955" y="42"/>
                    <a:pt x="934" y="62"/>
                  </a:cubicBezTo>
                  <a:cubicBezTo>
                    <a:pt x="914" y="82"/>
                    <a:pt x="882" y="95"/>
                    <a:pt x="849" y="96"/>
                  </a:cubicBezTo>
                  <a:cubicBezTo>
                    <a:pt x="817" y="97"/>
                    <a:pt x="289" y="96"/>
                    <a:pt x="289" y="96"/>
                  </a:cubicBezTo>
                  <a:cubicBezTo>
                    <a:pt x="289" y="0"/>
                    <a:pt x="289" y="0"/>
                    <a:pt x="289" y="0"/>
                  </a:cubicBezTo>
                  <a:cubicBezTo>
                    <a:pt x="0" y="289"/>
                    <a:pt x="0" y="289"/>
                    <a:pt x="0" y="289"/>
                  </a:cubicBezTo>
                  <a:cubicBezTo>
                    <a:pt x="272" y="561"/>
                    <a:pt x="272" y="561"/>
                    <a:pt x="272" y="561"/>
                  </a:cubicBezTo>
                  <a:cubicBezTo>
                    <a:pt x="272" y="466"/>
                    <a:pt x="272" y="466"/>
                    <a:pt x="272" y="466"/>
                  </a:cubicBezTo>
                  <a:cubicBezTo>
                    <a:pt x="528" y="466"/>
                    <a:pt x="528" y="466"/>
                    <a:pt x="528" y="466"/>
                  </a:cubicBezTo>
                  <a:cubicBezTo>
                    <a:pt x="528" y="466"/>
                    <a:pt x="551" y="468"/>
                    <a:pt x="573" y="446"/>
                  </a:cubicBezTo>
                  <a:cubicBezTo>
                    <a:pt x="595" y="424"/>
                    <a:pt x="939" y="80"/>
                    <a:pt x="939" y="80"/>
                  </a:cubicBezTo>
                  <a:cubicBezTo>
                    <a:pt x="939" y="80"/>
                    <a:pt x="963" y="57"/>
                    <a:pt x="951" y="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j-lt"/>
              </a:endParaRPr>
            </a:p>
          </p:txBody>
        </p:sp>
      </p:grpSp>
      <p:sp>
        <p:nvSpPr>
          <p:cNvPr id="5" name="Title 4">
            <a:extLst>
              <a:ext uri="{FF2B5EF4-FFF2-40B4-BE49-F238E27FC236}">
                <a16:creationId xmlns:a16="http://schemas.microsoft.com/office/drawing/2014/main" id="{D1963BF4-5EF0-4B10-A953-8996C5CCB7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dirty="0" smtClean="0">
                <a:cs typeface="Arial" pitchFamily="34" charset="0"/>
              </a:rPr>
              <a:t>MICROPROBE vs </a:t>
            </a:r>
            <a:r>
              <a:rPr lang="en-US" sz="3600" dirty="0" smtClean="0">
                <a:cs typeface="Arial" pitchFamily="34" charset="0"/>
              </a:rPr>
              <a:t>MICROSCOPE</a:t>
            </a:r>
            <a:endParaRPr lang="en-US" sz="3600" dirty="0"/>
          </a:p>
        </p:txBody>
      </p:sp>
      <p:pic>
        <p:nvPicPr>
          <p:cNvPr id="3" name="Graphic 2" descr="Process icon">
            <a:extLst>
              <a:ext uri="{FF2B5EF4-FFF2-40B4-BE49-F238E27FC236}">
                <a16:creationId xmlns:a16="http://schemas.microsoft.com/office/drawing/2014/main" id="{8E2745DB-112B-4F89-83B6-D6D7F6F670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915231" y="4780607"/>
            <a:ext cx="952500" cy="952500"/>
          </a:xfrm>
          <a:prstGeom prst="rect">
            <a:avLst/>
          </a:prstGeom>
        </p:spPr>
      </p:pic>
      <p:pic>
        <p:nvPicPr>
          <p:cNvPr id="58" name="Picture Placeholder 34">
            <a:extLst>
              <a:ext uri="{FF2B5EF4-FFF2-40B4-BE49-F238E27FC236}">
                <a16:creationId xmlns:a16="http://schemas.microsoft.com/office/drawing/2014/main" id="{C62939DB-6636-4034-B9E2-18B1DC22C9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58" b="4458"/>
          <a:stretch>
            <a:fillRect/>
          </a:stretch>
        </p:blipFill>
        <p:spPr>
          <a:xfrm>
            <a:off x="1033677" y="1335201"/>
            <a:ext cx="2843583" cy="1727200"/>
          </a:xfrm>
          <a:prstGeom prst="roundRect">
            <a:avLst>
              <a:gd name="adj" fmla="val 0"/>
            </a:avLst>
          </a:prstGeom>
        </p:spPr>
      </p:pic>
      <p:pic>
        <p:nvPicPr>
          <p:cNvPr id="60" name="Picture Placeholder 36">
            <a:extLst>
              <a:ext uri="{FF2B5EF4-FFF2-40B4-BE49-F238E27FC236}">
                <a16:creationId xmlns:a16="http://schemas.microsoft.com/office/drawing/2014/main" id="{5EEDB735-55A5-4E49-884D-6EF5D1BB84C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07" t="7169" r="5907" b="551"/>
          <a:stretch/>
        </p:blipFill>
        <p:spPr>
          <a:xfrm>
            <a:off x="8228567" y="1335200"/>
            <a:ext cx="2843583" cy="1727201"/>
          </a:xfrm>
          <a:prstGeom prst="roundRect">
            <a:avLst>
              <a:gd name="adj" fmla="val 0"/>
            </a:avLst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14728FD8-DB26-4B9A-A0E8-101DC63B04FE}"/>
              </a:ext>
            </a:extLst>
          </p:cNvPr>
          <p:cNvSpPr txBox="1"/>
          <p:nvPr/>
        </p:nvSpPr>
        <p:spPr>
          <a:xfrm>
            <a:off x="7452599" y="467245"/>
            <a:ext cx="44437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Spatial information is </a:t>
            </a:r>
            <a:r>
              <a:rPr lang="en-US" sz="1600" dirty="0" smtClean="0"/>
              <a:t>obtained </a:t>
            </a:r>
            <a:r>
              <a:rPr lang="en-US" sz="1600" dirty="0"/>
              <a:t>from </a:t>
            </a:r>
            <a:r>
              <a:rPr lang="en-US" sz="1600" dirty="0" smtClean="0"/>
              <a:t>within the </a:t>
            </a:r>
            <a:r>
              <a:rPr lang="en-US" sz="1600" dirty="0"/>
              <a:t>ionization spot.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E1D3F214-737D-4841-A2FA-C706808F4EB0}"/>
              </a:ext>
            </a:extLst>
          </p:cNvPr>
          <p:cNvSpPr txBox="1"/>
          <p:nvPr/>
        </p:nvSpPr>
        <p:spPr>
          <a:xfrm>
            <a:off x="7567541" y="3297957"/>
            <a:ext cx="444379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 smtClean="0"/>
              <a:t>Figure Above: </a:t>
            </a:r>
            <a:r>
              <a:rPr lang="en-US" sz="1600" dirty="0"/>
              <a:t>Magnified images of </a:t>
            </a:r>
            <a:r>
              <a:rPr lang="en-US" sz="1600" dirty="0" smtClean="0"/>
              <a:t>mass resolved </a:t>
            </a:r>
            <a:r>
              <a:rPr lang="en-US" sz="1600" dirty="0"/>
              <a:t>ion distributions </a:t>
            </a:r>
            <a:r>
              <a:rPr lang="en-US" sz="1600" dirty="0" smtClean="0"/>
              <a:t>are </a:t>
            </a:r>
            <a:r>
              <a:rPr lang="en-US" sz="1600" dirty="0"/>
              <a:t>recorded with a 2D </a:t>
            </a:r>
            <a:r>
              <a:rPr lang="en-US" sz="1600" dirty="0" smtClean="0"/>
              <a:t>detector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.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71436" y="3174846"/>
            <a:ext cx="410288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/>
              <a:t>Figure Above: Microprobe mode imaging records mass spectra from an array of designated positions to construct a molecular image.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00660" y="490311"/>
            <a:ext cx="520324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A focused ionization beam is used to analyze a </a:t>
            </a:r>
            <a:r>
              <a:rPr lang="en-US" sz="1600" dirty="0" smtClean="0"/>
              <a:t>small, localized </a:t>
            </a:r>
            <a:r>
              <a:rPr lang="en-US" sz="1600" dirty="0"/>
              <a:t>region of the sample.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5189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/>
      <p:bldP spid="64" grpId="0"/>
      <p:bldP spid="4" grpId="0"/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9324C-554A-6640-AFD5-CE3D6DBE29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28293" y="3050938"/>
            <a:ext cx="8494463" cy="694798"/>
          </a:xfrm>
        </p:spPr>
        <p:txBody>
          <a:bodyPr/>
          <a:lstStyle/>
          <a:p>
            <a:r>
              <a:rPr lang="en-US" sz="3600" dirty="0" smtClean="0"/>
              <a:t>INSTRUMENT</a:t>
            </a:r>
            <a:endParaRPr lang="en-EG" sz="3600" dirty="0"/>
          </a:p>
        </p:txBody>
      </p:sp>
    </p:spTree>
    <p:extLst>
      <p:ext uri="{BB962C8B-B14F-4D97-AF65-F5344CB8AC3E}">
        <p14:creationId xmlns:p14="http://schemas.microsoft.com/office/powerpoint/2010/main" val="2458804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42C4B6-A44A-491A-9345-D554EBE1BC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03: INSTRUMENT – Ionization Mechanisms</a:t>
            </a:r>
            <a:endParaRPr lang="en-US" dirty="0"/>
          </a:p>
        </p:txBody>
      </p:sp>
      <p:pic>
        <p:nvPicPr>
          <p:cNvPr id="7" name="Graphic 6" descr="Steps icon">
            <a:extLst>
              <a:ext uri="{FF2B5EF4-FFF2-40B4-BE49-F238E27FC236}">
                <a16:creationId xmlns:a16="http://schemas.microsoft.com/office/drawing/2014/main" id="{CFAFD888-408F-42CB-B314-5A856047E6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914505" y="817447"/>
            <a:ext cx="952500" cy="952500"/>
          </a:xfrm>
          <a:prstGeom prst="rect">
            <a:avLst/>
          </a:prstGeom>
        </p:spPr>
      </p:pic>
      <p:grpSp>
        <p:nvGrpSpPr>
          <p:cNvPr id="25" name="Group 24" descr="thumbs up icon">
            <a:extLst>
              <a:ext uri="{FF2B5EF4-FFF2-40B4-BE49-F238E27FC236}">
                <a16:creationId xmlns:a16="http://schemas.microsoft.com/office/drawing/2014/main" id="{2907416F-402F-41F1-9D31-BA7E1376D182}"/>
              </a:ext>
            </a:extLst>
          </p:cNvPr>
          <p:cNvGrpSpPr/>
          <p:nvPr/>
        </p:nvGrpSpPr>
        <p:grpSpPr>
          <a:xfrm>
            <a:off x="744537" y="2086166"/>
            <a:ext cx="823913" cy="823913"/>
            <a:chOff x="744537" y="2086166"/>
            <a:chExt cx="823913" cy="823913"/>
          </a:xfrm>
        </p:grpSpPr>
        <p:sp>
          <p:nvSpPr>
            <p:cNvPr id="42" name="Oval 68">
              <a:extLst>
                <a:ext uri="{FF2B5EF4-FFF2-40B4-BE49-F238E27FC236}">
                  <a16:creationId xmlns:a16="http://schemas.microsoft.com/office/drawing/2014/main" id="{AC52CD19-1014-49F6-9EFC-0B3E037B43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4537" y="2086166"/>
              <a:ext cx="823913" cy="823913"/>
            </a:xfrm>
            <a:prstGeom prst="ellipse">
              <a:avLst/>
            </a:prstGeom>
            <a:solidFill>
              <a:srgbClr val="FFFFFF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571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Open Sans Light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Open Sans Light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Open Sans Light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Open Sans Light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Open Sans Light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 Light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 Light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 Light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 Light" pitchFamily="34" charset="0"/>
                </a:defRPr>
              </a:lvl9pPr>
            </a:lstStyle>
            <a:p>
              <a:pPr eaLnBrk="1" hangingPunct="1"/>
              <a:endParaRPr lang="en-US" altLang="en-US" dirty="0"/>
            </a:p>
          </p:txBody>
        </p:sp>
        <p:sp>
          <p:nvSpPr>
            <p:cNvPr id="43" name="Freeform 65">
              <a:extLst>
                <a:ext uri="{FF2B5EF4-FFF2-40B4-BE49-F238E27FC236}">
                  <a16:creationId xmlns:a16="http://schemas.microsoft.com/office/drawing/2014/main" id="{DC748C5B-A010-42FE-94A3-C361519813B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84536" y="2278488"/>
              <a:ext cx="358468" cy="351052"/>
            </a:xfrm>
            <a:custGeom>
              <a:avLst/>
              <a:gdLst>
                <a:gd name="T0" fmla="*/ 358468 w 188"/>
                <a:gd name="T1" fmla="*/ 181250 h 184"/>
                <a:gd name="T2" fmla="*/ 257411 w 188"/>
                <a:gd name="T3" fmla="*/ 135460 h 184"/>
                <a:gd name="T4" fmla="*/ 257411 w 188"/>
                <a:gd name="T5" fmla="*/ 125921 h 184"/>
                <a:gd name="T6" fmla="*/ 286012 w 188"/>
                <a:gd name="T7" fmla="*/ 70592 h 184"/>
                <a:gd name="T8" fmla="*/ 263131 w 188"/>
                <a:gd name="T9" fmla="*/ 5724 h 184"/>
                <a:gd name="T10" fmla="*/ 226903 w 188"/>
                <a:gd name="T11" fmla="*/ 34342 h 184"/>
                <a:gd name="T12" fmla="*/ 179234 w 188"/>
                <a:gd name="T13" fmla="*/ 104934 h 184"/>
                <a:gd name="T14" fmla="*/ 133472 w 188"/>
                <a:gd name="T15" fmla="*/ 175526 h 184"/>
                <a:gd name="T16" fmla="*/ 97244 w 188"/>
                <a:gd name="T17" fmla="*/ 160263 h 184"/>
                <a:gd name="T18" fmla="*/ 0 w 188"/>
                <a:gd name="T19" fmla="*/ 177434 h 184"/>
                <a:gd name="T20" fmla="*/ 17161 w 188"/>
                <a:gd name="T21" fmla="*/ 351052 h 184"/>
                <a:gd name="T22" fmla="*/ 114405 w 188"/>
                <a:gd name="T23" fmla="*/ 337697 h 184"/>
                <a:gd name="T24" fmla="*/ 139192 w 188"/>
                <a:gd name="T25" fmla="*/ 351052 h 184"/>
                <a:gd name="T26" fmla="*/ 143006 w 188"/>
                <a:gd name="T27" fmla="*/ 351052 h 184"/>
                <a:gd name="T28" fmla="*/ 299359 w 188"/>
                <a:gd name="T29" fmla="*/ 351052 h 184"/>
                <a:gd name="T30" fmla="*/ 333680 w 188"/>
                <a:gd name="T31" fmla="*/ 307171 h 184"/>
                <a:gd name="T32" fmla="*/ 343214 w 188"/>
                <a:gd name="T33" fmla="*/ 257565 h 184"/>
                <a:gd name="T34" fmla="*/ 348934 w 188"/>
                <a:gd name="T35" fmla="*/ 206052 h 184"/>
                <a:gd name="T36" fmla="*/ 97244 w 188"/>
                <a:gd name="T37" fmla="*/ 335789 h 184"/>
                <a:gd name="T38" fmla="*/ 15254 w 188"/>
                <a:gd name="T39" fmla="*/ 333881 h 184"/>
                <a:gd name="T40" fmla="*/ 17161 w 188"/>
                <a:gd name="T41" fmla="*/ 175526 h 184"/>
                <a:gd name="T42" fmla="*/ 99151 w 188"/>
                <a:gd name="T43" fmla="*/ 177434 h 184"/>
                <a:gd name="T44" fmla="*/ 335587 w 188"/>
                <a:gd name="T45" fmla="*/ 198421 h 184"/>
                <a:gd name="T46" fmla="*/ 333680 w 188"/>
                <a:gd name="T47" fmla="*/ 209868 h 184"/>
                <a:gd name="T48" fmla="*/ 329867 w 188"/>
                <a:gd name="T49" fmla="*/ 249934 h 184"/>
                <a:gd name="T50" fmla="*/ 327960 w 188"/>
                <a:gd name="T51" fmla="*/ 261381 h 184"/>
                <a:gd name="T52" fmla="*/ 320333 w 188"/>
                <a:gd name="T53" fmla="*/ 297631 h 184"/>
                <a:gd name="T54" fmla="*/ 318426 w 188"/>
                <a:gd name="T55" fmla="*/ 307171 h 184"/>
                <a:gd name="T56" fmla="*/ 299359 w 188"/>
                <a:gd name="T57" fmla="*/ 335789 h 184"/>
                <a:gd name="T58" fmla="*/ 133472 w 188"/>
                <a:gd name="T59" fmla="*/ 330065 h 184"/>
                <a:gd name="T60" fmla="*/ 114405 w 188"/>
                <a:gd name="T61" fmla="*/ 190789 h 184"/>
                <a:gd name="T62" fmla="*/ 137286 w 188"/>
                <a:gd name="T63" fmla="*/ 190789 h 184"/>
                <a:gd name="T64" fmla="*/ 169700 w 188"/>
                <a:gd name="T65" fmla="*/ 152631 h 184"/>
                <a:gd name="T66" fmla="*/ 192581 w 188"/>
                <a:gd name="T67" fmla="*/ 112566 h 184"/>
                <a:gd name="T68" fmla="*/ 247877 w 188"/>
                <a:gd name="T69" fmla="*/ 19079 h 184"/>
                <a:gd name="T70" fmla="*/ 272664 w 188"/>
                <a:gd name="T71" fmla="*/ 66776 h 184"/>
                <a:gd name="T72" fmla="*/ 244063 w 188"/>
                <a:gd name="T73" fmla="*/ 145000 h 184"/>
                <a:gd name="T74" fmla="*/ 308893 w 188"/>
                <a:gd name="T75" fmla="*/ 150723 h 184"/>
                <a:gd name="T76" fmla="*/ 335587 w 188"/>
                <a:gd name="T77" fmla="*/ 198421 h 184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0" t="0" r="r" b="b"/>
              <a:pathLst>
                <a:path w="188" h="184">
                  <a:moveTo>
                    <a:pt x="183" y="108"/>
                  </a:moveTo>
                  <a:cubicBezTo>
                    <a:pt x="185" y="105"/>
                    <a:pt x="188" y="101"/>
                    <a:pt x="188" y="95"/>
                  </a:cubicBezTo>
                  <a:cubicBezTo>
                    <a:pt x="188" y="78"/>
                    <a:pt x="172" y="72"/>
                    <a:pt x="163" y="71"/>
                  </a:cubicBezTo>
                  <a:cubicBezTo>
                    <a:pt x="135" y="71"/>
                    <a:pt x="135" y="71"/>
                    <a:pt x="135" y="71"/>
                  </a:cubicBezTo>
                  <a:cubicBezTo>
                    <a:pt x="135" y="71"/>
                    <a:pt x="135" y="71"/>
                    <a:pt x="135" y="71"/>
                  </a:cubicBezTo>
                  <a:cubicBezTo>
                    <a:pt x="133" y="69"/>
                    <a:pt x="135" y="66"/>
                    <a:pt x="135" y="66"/>
                  </a:cubicBezTo>
                  <a:cubicBezTo>
                    <a:pt x="135" y="66"/>
                    <a:pt x="135" y="66"/>
                    <a:pt x="135" y="66"/>
                  </a:cubicBezTo>
                  <a:cubicBezTo>
                    <a:pt x="136" y="66"/>
                    <a:pt x="144" y="55"/>
                    <a:pt x="150" y="37"/>
                  </a:cubicBezTo>
                  <a:cubicBezTo>
                    <a:pt x="157" y="18"/>
                    <a:pt x="140" y="4"/>
                    <a:pt x="139" y="3"/>
                  </a:cubicBezTo>
                  <a:cubicBezTo>
                    <a:pt x="138" y="3"/>
                    <a:pt x="138" y="3"/>
                    <a:pt x="138" y="3"/>
                  </a:cubicBezTo>
                  <a:cubicBezTo>
                    <a:pt x="138" y="3"/>
                    <a:pt x="132" y="0"/>
                    <a:pt x="126" y="4"/>
                  </a:cubicBezTo>
                  <a:cubicBezTo>
                    <a:pt x="122" y="6"/>
                    <a:pt x="119" y="11"/>
                    <a:pt x="119" y="18"/>
                  </a:cubicBezTo>
                  <a:cubicBezTo>
                    <a:pt x="117" y="34"/>
                    <a:pt x="103" y="48"/>
                    <a:pt x="97" y="53"/>
                  </a:cubicBezTo>
                  <a:cubicBezTo>
                    <a:pt x="96" y="54"/>
                    <a:pt x="95" y="54"/>
                    <a:pt x="94" y="55"/>
                  </a:cubicBezTo>
                  <a:cubicBezTo>
                    <a:pt x="90" y="59"/>
                    <a:pt x="85" y="69"/>
                    <a:pt x="82" y="76"/>
                  </a:cubicBezTo>
                  <a:cubicBezTo>
                    <a:pt x="79" y="81"/>
                    <a:pt x="73" y="89"/>
                    <a:pt x="70" y="92"/>
                  </a:cubicBezTo>
                  <a:cubicBezTo>
                    <a:pt x="67" y="92"/>
                    <a:pt x="63" y="92"/>
                    <a:pt x="60" y="92"/>
                  </a:cubicBezTo>
                  <a:cubicBezTo>
                    <a:pt x="59" y="88"/>
                    <a:pt x="55" y="84"/>
                    <a:pt x="51" y="84"/>
                  </a:cubicBezTo>
                  <a:cubicBezTo>
                    <a:pt x="9" y="84"/>
                    <a:pt x="9" y="84"/>
                    <a:pt x="9" y="84"/>
                  </a:cubicBezTo>
                  <a:cubicBezTo>
                    <a:pt x="4" y="84"/>
                    <a:pt x="0" y="88"/>
                    <a:pt x="0" y="93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0"/>
                    <a:pt x="4" y="184"/>
                    <a:pt x="9" y="184"/>
                  </a:cubicBezTo>
                  <a:cubicBezTo>
                    <a:pt x="51" y="184"/>
                    <a:pt x="51" y="184"/>
                    <a:pt x="51" y="184"/>
                  </a:cubicBezTo>
                  <a:cubicBezTo>
                    <a:pt x="56" y="184"/>
                    <a:pt x="59" y="181"/>
                    <a:pt x="60" y="177"/>
                  </a:cubicBezTo>
                  <a:cubicBezTo>
                    <a:pt x="62" y="177"/>
                    <a:pt x="63" y="175"/>
                    <a:pt x="64" y="175"/>
                  </a:cubicBezTo>
                  <a:cubicBezTo>
                    <a:pt x="65" y="177"/>
                    <a:pt x="67" y="181"/>
                    <a:pt x="73" y="184"/>
                  </a:cubicBezTo>
                  <a:cubicBezTo>
                    <a:pt x="74" y="184"/>
                    <a:pt x="74" y="184"/>
                    <a:pt x="74" y="184"/>
                  </a:cubicBezTo>
                  <a:cubicBezTo>
                    <a:pt x="75" y="184"/>
                    <a:pt x="75" y="184"/>
                    <a:pt x="75" y="184"/>
                  </a:cubicBezTo>
                  <a:cubicBezTo>
                    <a:pt x="75" y="184"/>
                    <a:pt x="103" y="184"/>
                    <a:pt x="129" y="184"/>
                  </a:cubicBezTo>
                  <a:cubicBezTo>
                    <a:pt x="142" y="184"/>
                    <a:pt x="153" y="184"/>
                    <a:pt x="157" y="184"/>
                  </a:cubicBezTo>
                  <a:cubicBezTo>
                    <a:pt x="165" y="184"/>
                    <a:pt x="170" y="180"/>
                    <a:pt x="172" y="177"/>
                  </a:cubicBezTo>
                  <a:cubicBezTo>
                    <a:pt x="176" y="172"/>
                    <a:pt x="176" y="165"/>
                    <a:pt x="175" y="161"/>
                  </a:cubicBezTo>
                  <a:cubicBezTo>
                    <a:pt x="181" y="156"/>
                    <a:pt x="181" y="147"/>
                    <a:pt x="181" y="143"/>
                  </a:cubicBezTo>
                  <a:cubicBezTo>
                    <a:pt x="182" y="140"/>
                    <a:pt x="181" y="138"/>
                    <a:pt x="180" y="135"/>
                  </a:cubicBezTo>
                  <a:cubicBezTo>
                    <a:pt x="183" y="133"/>
                    <a:pt x="186" y="127"/>
                    <a:pt x="186" y="120"/>
                  </a:cubicBezTo>
                  <a:cubicBezTo>
                    <a:pt x="187" y="115"/>
                    <a:pt x="185" y="110"/>
                    <a:pt x="183" y="108"/>
                  </a:cubicBezTo>
                  <a:close/>
                  <a:moveTo>
                    <a:pt x="52" y="175"/>
                  </a:moveTo>
                  <a:cubicBezTo>
                    <a:pt x="52" y="176"/>
                    <a:pt x="52" y="176"/>
                    <a:pt x="51" y="176"/>
                  </a:cubicBezTo>
                  <a:cubicBezTo>
                    <a:pt x="9" y="176"/>
                    <a:pt x="9" y="176"/>
                    <a:pt x="9" y="176"/>
                  </a:cubicBezTo>
                  <a:cubicBezTo>
                    <a:pt x="9" y="176"/>
                    <a:pt x="8" y="176"/>
                    <a:pt x="8" y="175"/>
                  </a:cubicBezTo>
                  <a:cubicBezTo>
                    <a:pt x="8" y="93"/>
                    <a:pt x="8" y="93"/>
                    <a:pt x="8" y="93"/>
                  </a:cubicBezTo>
                  <a:cubicBezTo>
                    <a:pt x="8" y="93"/>
                    <a:pt x="9" y="92"/>
                    <a:pt x="9" y="92"/>
                  </a:cubicBezTo>
                  <a:cubicBezTo>
                    <a:pt x="51" y="92"/>
                    <a:pt x="51" y="92"/>
                    <a:pt x="51" y="92"/>
                  </a:cubicBezTo>
                  <a:cubicBezTo>
                    <a:pt x="52" y="92"/>
                    <a:pt x="52" y="93"/>
                    <a:pt x="52" y="93"/>
                  </a:cubicBezTo>
                  <a:lnTo>
                    <a:pt x="52" y="175"/>
                  </a:lnTo>
                  <a:close/>
                  <a:moveTo>
                    <a:pt x="176" y="104"/>
                  </a:moveTo>
                  <a:cubicBezTo>
                    <a:pt x="172" y="107"/>
                    <a:pt x="172" y="107"/>
                    <a:pt x="172" y="107"/>
                  </a:cubicBezTo>
                  <a:cubicBezTo>
                    <a:pt x="175" y="110"/>
                    <a:pt x="175" y="110"/>
                    <a:pt x="175" y="110"/>
                  </a:cubicBezTo>
                  <a:cubicBezTo>
                    <a:pt x="176" y="111"/>
                    <a:pt x="179" y="114"/>
                    <a:pt x="178" y="120"/>
                  </a:cubicBezTo>
                  <a:cubicBezTo>
                    <a:pt x="178" y="127"/>
                    <a:pt x="173" y="131"/>
                    <a:pt x="173" y="131"/>
                  </a:cubicBezTo>
                  <a:cubicBezTo>
                    <a:pt x="167" y="133"/>
                    <a:pt x="167" y="133"/>
                    <a:pt x="167" y="133"/>
                  </a:cubicBezTo>
                  <a:cubicBezTo>
                    <a:pt x="172" y="137"/>
                    <a:pt x="172" y="137"/>
                    <a:pt x="172" y="137"/>
                  </a:cubicBezTo>
                  <a:cubicBezTo>
                    <a:pt x="172" y="138"/>
                    <a:pt x="174" y="140"/>
                    <a:pt x="173" y="144"/>
                  </a:cubicBezTo>
                  <a:cubicBezTo>
                    <a:pt x="173" y="147"/>
                    <a:pt x="172" y="154"/>
                    <a:pt x="168" y="156"/>
                  </a:cubicBezTo>
                  <a:cubicBezTo>
                    <a:pt x="164" y="158"/>
                    <a:pt x="164" y="158"/>
                    <a:pt x="164" y="158"/>
                  </a:cubicBezTo>
                  <a:cubicBezTo>
                    <a:pt x="167" y="161"/>
                    <a:pt x="167" y="161"/>
                    <a:pt x="167" y="161"/>
                  </a:cubicBezTo>
                  <a:cubicBezTo>
                    <a:pt x="168" y="163"/>
                    <a:pt x="168" y="169"/>
                    <a:pt x="165" y="173"/>
                  </a:cubicBezTo>
                  <a:cubicBezTo>
                    <a:pt x="164" y="175"/>
                    <a:pt x="161" y="176"/>
                    <a:pt x="157" y="176"/>
                  </a:cubicBezTo>
                  <a:cubicBezTo>
                    <a:pt x="144" y="176"/>
                    <a:pt x="84" y="176"/>
                    <a:pt x="76" y="176"/>
                  </a:cubicBezTo>
                  <a:cubicBezTo>
                    <a:pt x="73" y="175"/>
                    <a:pt x="71" y="174"/>
                    <a:pt x="70" y="173"/>
                  </a:cubicBezTo>
                  <a:cubicBezTo>
                    <a:pt x="69" y="172"/>
                    <a:pt x="67" y="167"/>
                    <a:pt x="60" y="167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4" y="100"/>
                    <a:pt x="71" y="100"/>
                    <a:pt x="71" y="100"/>
                  </a:cubicBezTo>
                  <a:cubicBezTo>
                    <a:pt x="72" y="100"/>
                    <a:pt x="72" y="100"/>
                    <a:pt x="72" y="100"/>
                  </a:cubicBezTo>
                  <a:cubicBezTo>
                    <a:pt x="74" y="99"/>
                    <a:pt x="74" y="99"/>
                    <a:pt x="74" y="99"/>
                  </a:cubicBezTo>
                  <a:cubicBezTo>
                    <a:pt x="74" y="99"/>
                    <a:pt x="85" y="88"/>
                    <a:pt x="89" y="80"/>
                  </a:cubicBezTo>
                  <a:cubicBezTo>
                    <a:pt x="93" y="72"/>
                    <a:pt x="96" y="63"/>
                    <a:pt x="100" y="61"/>
                  </a:cubicBezTo>
                  <a:cubicBezTo>
                    <a:pt x="100" y="60"/>
                    <a:pt x="101" y="60"/>
                    <a:pt x="101" y="59"/>
                  </a:cubicBezTo>
                  <a:cubicBezTo>
                    <a:pt x="108" y="54"/>
                    <a:pt x="124" y="38"/>
                    <a:pt x="127" y="19"/>
                  </a:cubicBezTo>
                  <a:cubicBezTo>
                    <a:pt x="127" y="14"/>
                    <a:pt x="128" y="12"/>
                    <a:pt x="130" y="10"/>
                  </a:cubicBezTo>
                  <a:cubicBezTo>
                    <a:pt x="132" y="9"/>
                    <a:pt x="134" y="10"/>
                    <a:pt x="135" y="10"/>
                  </a:cubicBezTo>
                  <a:cubicBezTo>
                    <a:pt x="137" y="12"/>
                    <a:pt x="147" y="22"/>
                    <a:pt x="143" y="35"/>
                  </a:cubicBezTo>
                  <a:cubicBezTo>
                    <a:pt x="137" y="51"/>
                    <a:pt x="129" y="61"/>
                    <a:pt x="129" y="61"/>
                  </a:cubicBezTo>
                  <a:cubicBezTo>
                    <a:pt x="127" y="64"/>
                    <a:pt x="124" y="70"/>
                    <a:pt x="128" y="76"/>
                  </a:cubicBezTo>
                  <a:cubicBezTo>
                    <a:pt x="130" y="79"/>
                    <a:pt x="133" y="79"/>
                    <a:pt x="135" y="79"/>
                  </a:cubicBezTo>
                  <a:cubicBezTo>
                    <a:pt x="162" y="79"/>
                    <a:pt x="162" y="79"/>
                    <a:pt x="162" y="79"/>
                  </a:cubicBezTo>
                  <a:cubicBezTo>
                    <a:pt x="163" y="79"/>
                    <a:pt x="180" y="81"/>
                    <a:pt x="180" y="95"/>
                  </a:cubicBezTo>
                  <a:cubicBezTo>
                    <a:pt x="180" y="101"/>
                    <a:pt x="176" y="104"/>
                    <a:pt x="176" y="104"/>
                  </a:cubicBez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</p:grpSp>
      <p:sp>
        <p:nvSpPr>
          <p:cNvPr id="74" name="Text Placeholder 73">
            <a:extLst>
              <a:ext uri="{FF2B5EF4-FFF2-40B4-BE49-F238E27FC236}">
                <a16:creationId xmlns:a16="http://schemas.microsoft.com/office/drawing/2014/main" id="{6CA236DF-5114-4CA5-8620-41B9436499A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46249" y="2101850"/>
            <a:ext cx="5688782" cy="7056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/>
              <a:t>Matrix-Assisted Laser </a:t>
            </a:r>
            <a:r>
              <a:rPr lang="en-US" sz="2000" dirty="0" smtClean="0"/>
              <a:t>Desorption/Ionization</a:t>
            </a:r>
            <a:r>
              <a:rPr lang="ko-KR" altLang="en-US" sz="2000" b="1" dirty="0" smtClean="0">
                <a:cs typeface="Arial" pitchFamily="34" charset="0"/>
              </a:rPr>
              <a:t> </a:t>
            </a:r>
            <a:r>
              <a:rPr lang="en-US" altLang="ko-KR" sz="2000" b="1" dirty="0" smtClean="0">
                <a:cs typeface="Arial" pitchFamily="34" charset="0"/>
              </a:rPr>
              <a:t>– (MALDI)</a:t>
            </a:r>
          </a:p>
        </p:txBody>
      </p:sp>
      <p:sp>
        <p:nvSpPr>
          <p:cNvPr id="77" name="Text Placeholder 76">
            <a:extLst>
              <a:ext uri="{FF2B5EF4-FFF2-40B4-BE49-F238E27FC236}">
                <a16:creationId xmlns:a16="http://schemas.microsoft.com/office/drawing/2014/main" id="{32AB4371-99E9-4FD0-A119-1CF96F2D3EE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733549" y="4206271"/>
            <a:ext cx="4433401" cy="82391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Secondary Ion Mass </a:t>
            </a:r>
            <a:r>
              <a:rPr lang="en-US" sz="2000" dirty="0" smtClean="0"/>
              <a:t>Spectrometry</a:t>
            </a:r>
            <a:r>
              <a:rPr lang="ko-KR" altLang="en-US" sz="2000" b="1" dirty="0" smtClean="0">
                <a:cs typeface="Arial" pitchFamily="34" charset="0"/>
              </a:rPr>
              <a:t> </a:t>
            </a:r>
            <a:r>
              <a:rPr lang="en-US" altLang="ko-KR" sz="2000" b="1" dirty="0" smtClean="0">
                <a:cs typeface="Arial" pitchFamily="34" charset="0"/>
              </a:rPr>
              <a:t>– (SIMS)</a:t>
            </a:r>
            <a:endParaRPr lang="en-US" altLang="ko-KR" sz="2000" b="1" dirty="0">
              <a:cs typeface="Arial" pitchFamily="34" charset="0"/>
            </a:endParaRPr>
          </a:p>
        </p:txBody>
      </p:sp>
      <p:grpSp>
        <p:nvGrpSpPr>
          <p:cNvPr id="44" name="Group 43" descr="steps graphic">
            <a:extLst>
              <a:ext uri="{FF2B5EF4-FFF2-40B4-BE49-F238E27FC236}">
                <a16:creationId xmlns:a16="http://schemas.microsoft.com/office/drawing/2014/main" id="{6EB24599-0719-48BC-AB48-E49D3495311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6431766" y="2139824"/>
            <a:ext cx="5184000" cy="3831576"/>
            <a:chOff x="6431766" y="2076324"/>
            <a:chExt cx="5184000" cy="3831576"/>
          </a:xfrm>
        </p:grpSpPr>
        <p:grpSp>
          <p:nvGrpSpPr>
            <p:cNvPr id="9" name="Group 27">
              <a:extLst>
                <a:ext uri="{FF2B5EF4-FFF2-40B4-BE49-F238E27FC236}">
                  <a16:creationId xmlns:a16="http://schemas.microsoft.com/office/drawing/2014/main" id="{CFE45C63-A0CD-4ED2-9253-02A15CFBEDD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431766" y="4609130"/>
              <a:ext cx="2336870" cy="1298770"/>
              <a:chOff x="4808051" y="1842051"/>
              <a:chExt cx="2369874" cy="1397540"/>
            </a:xfrm>
          </p:grpSpPr>
          <p:sp>
            <p:nvSpPr>
              <p:cNvPr id="10" name="Freeform 17">
                <a:extLst>
                  <a:ext uri="{FF2B5EF4-FFF2-40B4-BE49-F238E27FC236}">
                    <a16:creationId xmlns:a16="http://schemas.microsoft.com/office/drawing/2014/main" id="{0F99B6D3-28DD-4E91-808E-0A9D8950E9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08051" y="2331219"/>
                <a:ext cx="1133349" cy="908372"/>
              </a:xfrm>
              <a:custGeom>
                <a:avLst/>
                <a:gdLst>
                  <a:gd name="T0" fmla="*/ 595 w 595"/>
                  <a:gd name="T1" fmla="*/ 671 h 671"/>
                  <a:gd name="T2" fmla="*/ 0 w 595"/>
                  <a:gd name="T3" fmla="*/ 328 h 671"/>
                  <a:gd name="T4" fmla="*/ 0 w 595"/>
                  <a:gd name="T5" fmla="*/ 0 h 671"/>
                  <a:gd name="T6" fmla="*/ 595 w 595"/>
                  <a:gd name="T7" fmla="*/ 343 h 671"/>
                  <a:gd name="T8" fmla="*/ 595 w 595"/>
                  <a:gd name="T9" fmla="*/ 671 h 6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95" h="671">
                    <a:moveTo>
                      <a:pt x="595" y="671"/>
                    </a:moveTo>
                    <a:lnTo>
                      <a:pt x="0" y="328"/>
                    </a:lnTo>
                    <a:lnTo>
                      <a:pt x="0" y="0"/>
                    </a:lnTo>
                    <a:lnTo>
                      <a:pt x="595" y="343"/>
                    </a:lnTo>
                    <a:lnTo>
                      <a:pt x="595" y="671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</a:endParaRPr>
              </a:p>
            </p:txBody>
          </p:sp>
          <p:sp>
            <p:nvSpPr>
              <p:cNvPr id="11" name="Freeform 18">
                <a:extLst>
                  <a:ext uri="{FF2B5EF4-FFF2-40B4-BE49-F238E27FC236}">
                    <a16:creationId xmlns:a16="http://schemas.microsoft.com/office/drawing/2014/main" id="{550D5C59-96EE-4437-9C44-B45AA3D56F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08051" y="1842051"/>
                <a:ext cx="2369874" cy="959190"/>
              </a:xfrm>
              <a:custGeom>
                <a:avLst/>
                <a:gdLst>
                  <a:gd name="T0" fmla="*/ 595 w 1244"/>
                  <a:gd name="T1" fmla="*/ 709 h 709"/>
                  <a:gd name="T2" fmla="*/ 0 w 1244"/>
                  <a:gd name="T3" fmla="*/ 366 h 709"/>
                  <a:gd name="T4" fmla="*/ 649 w 1244"/>
                  <a:gd name="T5" fmla="*/ 0 h 709"/>
                  <a:gd name="T6" fmla="*/ 1244 w 1244"/>
                  <a:gd name="T7" fmla="*/ 343 h 709"/>
                  <a:gd name="T8" fmla="*/ 595 w 1244"/>
                  <a:gd name="T9" fmla="*/ 709 h 7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44" h="709">
                    <a:moveTo>
                      <a:pt x="595" y="709"/>
                    </a:moveTo>
                    <a:lnTo>
                      <a:pt x="0" y="366"/>
                    </a:lnTo>
                    <a:lnTo>
                      <a:pt x="649" y="0"/>
                    </a:lnTo>
                    <a:lnTo>
                      <a:pt x="1244" y="343"/>
                    </a:lnTo>
                    <a:lnTo>
                      <a:pt x="595" y="709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</a:endParaRPr>
              </a:p>
            </p:txBody>
          </p:sp>
          <p:sp>
            <p:nvSpPr>
              <p:cNvPr id="12" name="Freeform 19">
                <a:extLst>
                  <a:ext uri="{FF2B5EF4-FFF2-40B4-BE49-F238E27FC236}">
                    <a16:creationId xmlns:a16="http://schemas.microsoft.com/office/drawing/2014/main" id="{163804A0-E4BE-4601-AEB6-7EC3284F52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41552" y="2300082"/>
                <a:ext cx="1236373" cy="939508"/>
              </a:xfrm>
              <a:custGeom>
                <a:avLst/>
                <a:gdLst>
                  <a:gd name="T0" fmla="*/ 1236373 w 649"/>
                  <a:gd name="T1" fmla="*/ 0 h 694"/>
                  <a:gd name="T2" fmla="*/ 1236373 w 649"/>
                  <a:gd name="T3" fmla="*/ 444033 h 694"/>
                  <a:gd name="T4" fmla="*/ 0 w 649"/>
                  <a:gd name="T5" fmla="*/ 939508 h 694"/>
                  <a:gd name="T6" fmla="*/ 0 w 649"/>
                  <a:gd name="T7" fmla="*/ 495475 h 694"/>
                  <a:gd name="T8" fmla="*/ 1236373 w 649"/>
                  <a:gd name="T9" fmla="*/ 0 h 69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49" h="694">
                    <a:moveTo>
                      <a:pt x="649" y="0"/>
                    </a:moveTo>
                    <a:lnTo>
                      <a:pt x="649" y="328"/>
                    </a:lnTo>
                    <a:lnTo>
                      <a:pt x="0" y="694"/>
                    </a:lnTo>
                    <a:lnTo>
                      <a:pt x="0" y="366"/>
                    </a:lnTo>
                    <a:lnTo>
                      <a:pt x="649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grpSp>
          <p:nvGrpSpPr>
            <p:cNvPr id="13" name="Group 35">
              <a:extLst>
                <a:ext uri="{FF2B5EF4-FFF2-40B4-BE49-F238E27FC236}">
                  <a16:creationId xmlns:a16="http://schemas.microsoft.com/office/drawing/2014/main" id="{BBFED9B2-8B04-4E8F-B036-2BB7CCF95C0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49331" y="3859410"/>
              <a:ext cx="2336870" cy="1307583"/>
              <a:chOff x="4808051" y="4299121"/>
              <a:chExt cx="2369874" cy="1405200"/>
            </a:xfrm>
          </p:grpSpPr>
          <p:sp>
            <p:nvSpPr>
              <p:cNvPr id="14" name="Freeform 8">
                <a:extLst>
                  <a:ext uri="{FF2B5EF4-FFF2-40B4-BE49-F238E27FC236}">
                    <a16:creationId xmlns:a16="http://schemas.microsoft.com/office/drawing/2014/main" id="{7DA26508-A6A4-4F4C-AC60-E9459BF288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08051" y="4795540"/>
                <a:ext cx="1133349" cy="908781"/>
              </a:xfrm>
              <a:custGeom>
                <a:avLst/>
                <a:gdLst>
                  <a:gd name="T0" fmla="*/ 595 w 595"/>
                  <a:gd name="T1" fmla="*/ 671 h 671"/>
                  <a:gd name="T2" fmla="*/ 0 w 595"/>
                  <a:gd name="T3" fmla="*/ 328 h 671"/>
                  <a:gd name="T4" fmla="*/ 0 w 595"/>
                  <a:gd name="T5" fmla="*/ 0 h 671"/>
                  <a:gd name="T6" fmla="*/ 595 w 595"/>
                  <a:gd name="T7" fmla="*/ 343 h 671"/>
                  <a:gd name="T8" fmla="*/ 595 w 595"/>
                  <a:gd name="T9" fmla="*/ 671 h 6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95" h="671">
                    <a:moveTo>
                      <a:pt x="595" y="671"/>
                    </a:moveTo>
                    <a:lnTo>
                      <a:pt x="0" y="328"/>
                    </a:lnTo>
                    <a:lnTo>
                      <a:pt x="0" y="0"/>
                    </a:lnTo>
                    <a:lnTo>
                      <a:pt x="595" y="343"/>
                    </a:lnTo>
                    <a:lnTo>
                      <a:pt x="595" y="671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j-lt"/>
                </a:endParaRPr>
              </a:p>
            </p:txBody>
          </p:sp>
          <p:sp>
            <p:nvSpPr>
              <p:cNvPr id="15" name="Freeform 9">
                <a:extLst>
                  <a:ext uri="{FF2B5EF4-FFF2-40B4-BE49-F238E27FC236}">
                    <a16:creationId xmlns:a16="http://schemas.microsoft.com/office/drawing/2014/main" id="{0FC13C28-081C-4595-9C9D-7D21EB3FA9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08051" y="4299121"/>
                <a:ext cx="2369874" cy="961119"/>
              </a:xfrm>
              <a:custGeom>
                <a:avLst/>
                <a:gdLst>
                  <a:gd name="T0" fmla="*/ 595 w 1244"/>
                  <a:gd name="T1" fmla="*/ 710 h 710"/>
                  <a:gd name="T2" fmla="*/ 0 w 1244"/>
                  <a:gd name="T3" fmla="*/ 367 h 710"/>
                  <a:gd name="T4" fmla="*/ 649 w 1244"/>
                  <a:gd name="T5" fmla="*/ 0 h 710"/>
                  <a:gd name="T6" fmla="*/ 1244 w 1244"/>
                  <a:gd name="T7" fmla="*/ 344 h 710"/>
                  <a:gd name="T8" fmla="*/ 595 w 1244"/>
                  <a:gd name="T9" fmla="*/ 710 h 7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44" h="710">
                    <a:moveTo>
                      <a:pt x="595" y="710"/>
                    </a:moveTo>
                    <a:lnTo>
                      <a:pt x="0" y="367"/>
                    </a:lnTo>
                    <a:lnTo>
                      <a:pt x="649" y="0"/>
                    </a:lnTo>
                    <a:lnTo>
                      <a:pt x="1244" y="344"/>
                    </a:lnTo>
                    <a:lnTo>
                      <a:pt x="595" y="71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j-lt"/>
                </a:endParaRPr>
              </a:p>
            </p:txBody>
          </p:sp>
          <p:sp>
            <p:nvSpPr>
              <p:cNvPr id="16" name="Freeform 10">
                <a:extLst>
                  <a:ext uri="{FF2B5EF4-FFF2-40B4-BE49-F238E27FC236}">
                    <a16:creationId xmlns:a16="http://schemas.microsoft.com/office/drawing/2014/main" id="{31980248-1ADA-45C6-923A-02F7423266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41552" y="4764813"/>
                <a:ext cx="1236373" cy="939508"/>
              </a:xfrm>
              <a:custGeom>
                <a:avLst/>
                <a:gdLst>
                  <a:gd name="T0" fmla="*/ 1236373 w 649"/>
                  <a:gd name="T1" fmla="*/ 0 h 694"/>
                  <a:gd name="T2" fmla="*/ 1236373 w 649"/>
                  <a:gd name="T3" fmla="*/ 444033 h 694"/>
                  <a:gd name="T4" fmla="*/ 0 w 649"/>
                  <a:gd name="T5" fmla="*/ 939508 h 694"/>
                  <a:gd name="T6" fmla="*/ 0 w 649"/>
                  <a:gd name="T7" fmla="*/ 495475 h 694"/>
                  <a:gd name="T8" fmla="*/ 1236373 w 649"/>
                  <a:gd name="T9" fmla="*/ 0 h 69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49" h="694">
                    <a:moveTo>
                      <a:pt x="649" y="0"/>
                    </a:moveTo>
                    <a:lnTo>
                      <a:pt x="649" y="328"/>
                    </a:lnTo>
                    <a:lnTo>
                      <a:pt x="0" y="694"/>
                    </a:lnTo>
                    <a:lnTo>
                      <a:pt x="0" y="366"/>
                    </a:lnTo>
                    <a:lnTo>
                      <a:pt x="649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latin typeface="+mj-lt"/>
                </a:endParaRPr>
              </a:p>
            </p:txBody>
          </p:sp>
        </p:grpSp>
        <p:grpSp>
          <p:nvGrpSpPr>
            <p:cNvPr id="17" name="Group 39">
              <a:extLst>
                <a:ext uri="{FF2B5EF4-FFF2-40B4-BE49-F238E27FC236}">
                  <a16:creationId xmlns:a16="http://schemas.microsoft.com/office/drawing/2014/main" id="{DBAE3F99-4416-43BB-802B-06B8C3273C0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439940" y="3145110"/>
              <a:ext cx="2335304" cy="1306106"/>
              <a:chOff x="4808051" y="5135743"/>
              <a:chExt cx="2369874" cy="1405200"/>
            </a:xfrm>
          </p:grpSpPr>
          <p:sp>
            <p:nvSpPr>
              <p:cNvPr id="18" name="Freeform 5">
                <a:extLst>
                  <a:ext uri="{FF2B5EF4-FFF2-40B4-BE49-F238E27FC236}">
                    <a16:creationId xmlns:a16="http://schemas.microsoft.com/office/drawing/2014/main" id="{86042750-61FD-40FA-B325-3248D0B0BC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08051" y="5632723"/>
                <a:ext cx="1134109" cy="908220"/>
              </a:xfrm>
              <a:custGeom>
                <a:avLst/>
                <a:gdLst>
                  <a:gd name="T0" fmla="*/ 595 w 595"/>
                  <a:gd name="T1" fmla="*/ 671 h 671"/>
                  <a:gd name="T2" fmla="*/ 0 w 595"/>
                  <a:gd name="T3" fmla="*/ 328 h 671"/>
                  <a:gd name="T4" fmla="*/ 0 w 595"/>
                  <a:gd name="T5" fmla="*/ 0 h 671"/>
                  <a:gd name="T6" fmla="*/ 595 w 595"/>
                  <a:gd name="T7" fmla="*/ 343 h 671"/>
                  <a:gd name="T8" fmla="*/ 595 w 595"/>
                  <a:gd name="T9" fmla="*/ 671 h 6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95" h="671">
                    <a:moveTo>
                      <a:pt x="595" y="671"/>
                    </a:moveTo>
                    <a:lnTo>
                      <a:pt x="0" y="328"/>
                    </a:lnTo>
                    <a:lnTo>
                      <a:pt x="0" y="0"/>
                    </a:lnTo>
                    <a:lnTo>
                      <a:pt x="595" y="343"/>
                    </a:lnTo>
                    <a:lnTo>
                      <a:pt x="595" y="671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</a:endParaRPr>
              </a:p>
            </p:txBody>
          </p:sp>
          <p:sp>
            <p:nvSpPr>
              <p:cNvPr id="19" name="Freeform 6">
                <a:extLst>
                  <a:ext uri="{FF2B5EF4-FFF2-40B4-BE49-F238E27FC236}">
                    <a16:creationId xmlns:a16="http://schemas.microsoft.com/office/drawing/2014/main" id="{D2485B1E-22DE-4313-87F3-58173AEACC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08051" y="5135743"/>
                <a:ext cx="2369874" cy="960617"/>
              </a:xfrm>
              <a:custGeom>
                <a:avLst/>
                <a:gdLst>
                  <a:gd name="T0" fmla="*/ 595 w 1244"/>
                  <a:gd name="T1" fmla="*/ 710 h 710"/>
                  <a:gd name="T2" fmla="*/ 0 w 1244"/>
                  <a:gd name="T3" fmla="*/ 367 h 710"/>
                  <a:gd name="T4" fmla="*/ 649 w 1244"/>
                  <a:gd name="T5" fmla="*/ 0 h 710"/>
                  <a:gd name="T6" fmla="*/ 1244 w 1244"/>
                  <a:gd name="T7" fmla="*/ 344 h 710"/>
                  <a:gd name="T8" fmla="*/ 595 w 1244"/>
                  <a:gd name="T9" fmla="*/ 710 h 7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44" h="710">
                    <a:moveTo>
                      <a:pt x="595" y="710"/>
                    </a:moveTo>
                    <a:lnTo>
                      <a:pt x="0" y="367"/>
                    </a:lnTo>
                    <a:lnTo>
                      <a:pt x="649" y="0"/>
                    </a:lnTo>
                    <a:lnTo>
                      <a:pt x="1244" y="344"/>
                    </a:lnTo>
                    <a:lnTo>
                      <a:pt x="595" y="71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</a:endParaRPr>
              </a:p>
            </p:txBody>
          </p:sp>
          <p:sp>
            <p:nvSpPr>
              <p:cNvPr id="20" name="Freeform 7">
                <a:extLst>
                  <a:ext uri="{FF2B5EF4-FFF2-40B4-BE49-F238E27FC236}">
                    <a16:creationId xmlns:a16="http://schemas.microsoft.com/office/drawing/2014/main" id="{6D372190-F03C-4E10-9BB3-D0799862DE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42160" y="5600967"/>
                <a:ext cx="1235765" cy="939976"/>
              </a:xfrm>
              <a:custGeom>
                <a:avLst/>
                <a:gdLst>
                  <a:gd name="T0" fmla="*/ 649 w 649"/>
                  <a:gd name="T1" fmla="*/ 0 h 694"/>
                  <a:gd name="T2" fmla="*/ 649 w 649"/>
                  <a:gd name="T3" fmla="*/ 328 h 694"/>
                  <a:gd name="T4" fmla="*/ 0 w 649"/>
                  <a:gd name="T5" fmla="*/ 694 h 694"/>
                  <a:gd name="T6" fmla="*/ 0 w 649"/>
                  <a:gd name="T7" fmla="*/ 366 h 694"/>
                  <a:gd name="T8" fmla="*/ 649 w 649"/>
                  <a:gd name="T9" fmla="*/ 0 h 6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9" h="694">
                    <a:moveTo>
                      <a:pt x="649" y="0"/>
                    </a:moveTo>
                    <a:lnTo>
                      <a:pt x="649" y="328"/>
                    </a:lnTo>
                    <a:lnTo>
                      <a:pt x="0" y="694"/>
                    </a:lnTo>
                    <a:lnTo>
                      <a:pt x="0" y="366"/>
                    </a:lnTo>
                    <a:lnTo>
                      <a:pt x="649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</a:endParaRPr>
              </a:p>
            </p:txBody>
          </p:sp>
        </p:grpSp>
        <p:grpSp>
          <p:nvGrpSpPr>
            <p:cNvPr id="21" name="Group 31">
              <a:extLst>
                <a:ext uri="{FF2B5EF4-FFF2-40B4-BE49-F238E27FC236}">
                  <a16:creationId xmlns:a16="http://schemas.microsoft.com/office/drawing/2014/main" id="{AAF307FC-5513-426F-BB40-B722D6DF2E3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278897" y="2438188"/>
              <a:ext cx="2336869" cy="1304631"/>
              <a:chOff x="4808051" y="3515295"/>
              <a:chExt cx="2369874" cy="1403847"/>
            </a:xfrm>
          </p:grpSpPr>
          <p:sp>
            <p:nvSpPr>
              <p:cNvPr id="22" name="Freeform 11">
                <a:extLst>
                  <a:ext uri="{FF2B5EF4-FFF2-40B4-BE49-F238E27FC236}">
                    <a16:creationId xmlns:a16="http://schemas.microsoft.com/office/drawing/2014/main" id="{74A81D7B-94A3-42C9-80AC-62D5D0110B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08051" y="4010770"/>
                <a:ext cx="1133349" cy="908372"/>
              </a:xfrm>
              <a:custGeom>
                <a:avLst/>
                <a:gdLst>
                  <a:gd name="T0" fmla="*/ 595 w 595"/>
                  <a:gd name="T1" fmla="*/ 671 h 671"/>
                  <a:gd name="T2" fmla="*/ 0 w 595"/>
                  <a:gd name="T3" fmla="*/ 328 h 671"/>
                  <a:gd name="T4" fmla="*/ 0 w 595"/>
                  <a:gd name="T5" fmla="*/ 0 h 671"/>
                  <a:gd name="T6" fmla="*/ 595 w 595"/>
                  <a:gd name="T7" fmla="*/ 343 h 671"/>
                  <a:gd name="T8" fmla="*/ 595 w 595"/>
                  <a:gd name="T9" fmla="*/ 671 h 6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95" h="671">
                    <a:moveTo>
                      <a:pt x="595" y="671"/>
                    </a:moveTo>
                    <a:lnTo>
                      <a:pt x="0" y="328"/>
                    </a:lnTo>
                    <a:lnTo>
                      <a:pt x="0" y="0"/>
                    </a:lnTo>
                    <a:lnTo>
                      <a:pt x="595" y="343"/>
                    </a:lnTo>
                    <a:lnTo>
                      <a:pt x="595" y="671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</a:endParaRPr>
              </a:p>
            </p:txBody>
          </p:sp>
          <p:sp>
            <p:nvSpPr>
              <p:cNvPr id="23" name="Freeform 12">
                <a:extLst>
                  <a:ext uri="{FF2B5EF4-FFF2-40B4-BE49-F238E27FC236}">
                    <a16:creationId xmlns:a16="http://schemas.microsoft.com/office/drawing/2014/main" id="{C157D7EE-659C-409B-A1E6-7D05687D7F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08051" y="3515295"/>
                <a:ext cx="2369874" cy="959190"/>
              </a:xfrm>
              <a:custGeom>
                <a:avLst/>
                <a:gdLst>
                  <a:gd name="T0" fmla="*/ 595 w 1244"/>
                  <a:gd name="T1" fmla="*/ 709 h 709"/>
                  <a:gd name="T2" fmla="*/ 0 w 1244"/>
                  <a:gd name="T3" fmla="*/ 366 h 709"/>
                  <a:gd name="T4" fmla="*/ 649 w 1244"/>
                  <a:gd name="T5" fmla="*/ 0 h 709"/>
                  <a:gd name="T6" fmla="*/ 1244 w 1244"/>
                  <a:gd name="T7" fmla="*/ 343 h 709"/>
                  <a:gd name="T8" fmla="*/ 595 w 1244"/>
                  <a:gd name="T9" fmla="*/ 709 h 7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44" h="709">
                    <a:moveTo>
                      <a:pt x="595" y="709"/>
                    </a:moveTo>
                    <a:lnTo>
                      <a:pt x="0" y="366"/>
                    </a:lnTo>
                    <a:lnTo>
                      <a:pt x="649" y="0"/>
                    </a:lnTo>
                    <a:lnTo>
                      <a:pt x="1244" y="343"/>
                    </a:lnTo>
                    <a:lnTo>
                      <a:pt x="595" y="709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</a:endParaRPr>
              </a:p>
            </p:txBody>
          </p:sp>
          <p:sp>
            <p:nvSpPr>
              <p:cNvPr id="24" name="Freeform 13">
                <a:extLst>
                  <a:ext uri="{FF2B5EF4-FFF2-40B4-BE49-F238E27FC236}">
                    <a16:creationId xmlns:a16="http://schemas.microsoft.com/office/drawing/2014/main" id="{0F6A3B05-53B7-4EA3-88B4-ED578C58E4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41400" y="3976396"/>
                <a:ext cx="1236525" cy="940133"/>
              </a:xfrm>
              <a:custGeom>
                <a:avLst/>
                <a:gdLst>
                  <a:gd name="T0" fmla="*/ 649 w 649"/>
                  <a:gd name="T1" fmla="*/ 0 h 694"/>
                  <a:gd name="T2" fmla="*/ 649 w 649"/>
                  <a:gd name="T3" fmla="*/ 328 h 694"/>
                  <a:gd name="T4" fmla="*/ 0 w 649"/>
                  <a:gd name="T5" fmla="*/ 694 h 694"/>
                  <a:gd name="T6" fmla="*/ 0 w 649"/>
                  <a:gd name="T7" fmla="*/ 366 h 694"/>
                  <a:gd name="T8" fmla="*/ 649 w 649"/>
                  <a:gd name="T9" fmla="*/ 0 h 6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9" h="694">
                    <a:moveTo>
                      <a:pt x="649" y="0"/>
                    </a:moveTo>
                    <a:lnTo>
                      <a:pt x="649" y="328"/>
                    </a:lnTo>
                    <a:lnTo>
                      <a:pt x="0" y="694"/>
                    </a:lnTo>
                    <a:lnTo>
                      <a:pt x="0" y="366"/>
                    </a:lnTo>
                    <a:lnTo>
                      <a:pt x="649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</a:endParaRPr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BC384F39-BE7C-4DC7-9463-38206393DEC4}"/>
                </a:ext>
              </a:extLst>
            </p:cNvPr>
            <p:cNvGrpSpPr/>
            <p:nvPr/>
          </p:nvGrpSpPr>
          <p:grpSpPr>
            <a:xfrm>
              <a:off x="7668115" y="3549446"/>
              <a:ext cx="529043" cy="396000"/>
              <a:chOff x="7687796" y="3553060"/>
              <a:chExt cx="529043" cy="396000"/>
            </a:xfrm>
          </p:grpSpPr>
          <p:sp>
            <p:nvSpPr>
              <p:cNvPr id="26" name="Teardrop 25">
                <a:extLst>
                  <a:ext uri="{FF2B5EF4-FFF2-40B4-BE49-F238E27FC236}">
                    <a16:creationId xmlns:a16="http://schemas.microsoft.com/office/drawing/2014/main" id="{E668D9BC-775F-4484-A481-0A547E2A5D3E}"/>
                  </a:ext>
                </a:extLst>
              </p:cNvPr>
              <p:cNvSpPr/>
              <p:nvPr/>
            </p:nvSpPr>
            <p:spPr>
              <a:xfrm rot="7994273">
                <a:off x="7750851" y="3553060"/>
                <a:ext cx="396000" cy="396000"/>
              </a:xfrm>
              <a:prstGeom prst="teardrop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3200" dirty="0">
                  <a:latin typeface="+mj-lt"/>
                </a:endParaRPr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FC18C2F6-BC37-4856-9C97-AB28F5F35F30}"/>
                  </a:ext>
                </a:extLst>
              </p:cNvPr>
              <p:cNvSpPr/>
              <p:nvPr/>
            </p:nvSpPr>
            <p:spPr>
              <a:xfrm>
                <a:off x="7800745" y="3600615"/>
                <a:ext cx="301007" cy="283816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3200" dirty="0">
                  <a:latin typeface="+mj-lt"/>
                </a:endParaRP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CF68FA9-42C6-4204-B804-635DC098A56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687796" y="3587891"/>
                <a:ext cx="529043" cy="3077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Open Sans Light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Open Sans Light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Open Sans Light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Open Sans Light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Open Sans Light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 Light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 Light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 Light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 Light" pitchFamily="34" charset="0"/>
                  </a:defRPr>
                </a:lvl9pPr>
              </a:lstStyle>
              <a:p>
                <a:pPr algn="ctr" eaLnBrk="1" hangingPunct="1"/>
                <a:r>
                  <a:rPr lang="en-US" altLang="en-US" sz="1400" b="1" dirty="0">
                    <a:latin typeface="+mj-lt"/>
                  </a:rPr>
                  <a:t>2</a:t>
                </a:r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93A0B2E9-CE29-4F7C-AFC9-679B8873B095}"/>
                </a:ext>
              </a:extLst>
            </p:cNvPr>
            <p:cNvGrpSpPr/>
            <p:nvPr/>
          </p:nvGrpSpPr>
          <p:grpSpPr>
            <a:xfrm>
              <a:off x="6694640" y="4272888"/>
              <a:ext cx="527478" cy="396000"/>
              <a:chOff x="6694640" y="4272888"/>
              <a:chExt cx="527478" cy="396000"/>
            </a:xfrm>
          </p:grpSpPr>
          <p:sp>
            <p:nvSpPr>
              <p:cNvPr id="29" name="Teardrop 28">
                <a:extLst>
                  <a:ext uri="{FF2B5EF4-FFF2-40B4-BE49-F238E27FC236}">
                    <a16:creationId xmlns:a16="http://schemas.microsoft.com/office/drawing/2014/main" id="{714DA6B9-3503-4743-B96D-C0387E3433EB}"/>
                  </a:ext>
                </a:extLst>
              </p:cNvPr>
              <p:cNvSpPr/>
              <p:nvPr/>
            </p:nvSpPr>
            <p:spPr>
              <a:xfrm rot="7994273">
                <a:off x="6757610" y="4272888"/>
                <a:ext cx="396000" cy="396000"/>
              </a:xfrm>
              <a:prstGeom prst="teardrop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3200" dirty="0">
                  <a:latin typeface="+mj-lt"/>
                </a:endParaRP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0538BF2D-7205-429C-9920-69C767E77FD5}"/>
                  </a:ext>
                </a:extLst>
              </p:cNvPr>
              <p:cNvSpPr/>
              <p:nvPr/>
            </p:nvSpPr>
            <p:spPr>
              <a:xfrm>
                <a:off x="6807876" y="4320739"/>
                <a:ext cx="301007" cy="283816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3200" dirty="0">
                  <a:latin typeface="+mj-lt"/>
                </a:endParaRP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CCC179C-E666-4CBA-8225-E9AE8F63B9C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694640" y="4304252"/>
                <a:ext cx="527478" cy="3077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xtLst/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Open Sans Light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Open Sans Light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Open Sans Light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Open Sans Light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Open Sans Light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 Light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 Light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 Light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 Light" pitchFamily="34" charset="0"/>
                  </a:defRPr>
                </a:lvl9pPr>
              </a:lstStyle>
              <a:p>
                <a:pPr algn="ctr" eaLnBrk="1" hangingPunct="1"/>
                <a:r>
                  <a:rPr lang="en-US" altLang="en-US" sz="1400" b="1" dirty="0">
                    <a:latin typeface="+mj-lt"/>
                  </a:rPr>
                  <a:t>1</a:t>
                </a:r>
              </a:p>
            </p:txBody>
          </p:sp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1F76D10B-6ACE-4638-AB7A-1EF3942918AD}"/>
                </a:ext>
              </a:extLst>
            </p:cNvPr>
            <p:cNvGrpSpPr/>
            <p:nvPr/>
          </p:nvGrpSpPr>
          <p:grpSpPr>
            <a:xfrm>
              <a:off x="8607357" y="2825895"/>
              <a:ext cx="529043" cy="396000"/>
              <a:chOff x="8505184" y="2844945"/>
              <a:chExt cx="529043" cy="396000"/>
            </a:xfrm>
          </p:grpSpPr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E0767904-B09B-41EB-A4C9-DA5D7C8E09E8}"/>
                  </a:ext>
                </a:extLst>
              </p:cNvPr>
              <p:cNvSpPr/>
              <p:nvPr/>
            </p:nvSpPr>
            <p:spPr>
              <a:xfrm>
                <a:off x="8618133" y="2898296"/>
                <a:ext cx="301007" cy="283816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3200" dirty="0">
                  <a:latin typeface="+mj-lt"/>
                </a:endParaRP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4736825B-C1D7-48B5-B010-D3116A534D4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505184" y="2872872"/>
                <a:ext cx="529043" cy="3077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Open Sans Light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Open Sans Light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Open Sans Light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Open Sans Light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Open Sans Light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 Light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 Light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 Light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 Light" pitchFamily="34" charset="0"/>
                  </a:defRPr>
                </a:lvl9pPr>
              </a:lstStyle>
              <a:p>
                <a:pPr algn="ctr" eaLnBrk="1" hangingPunct="1"/>
                <a:r>
                  <a:rPr lang="en-US" altLang="en-US" sz="1400" b="1" dirty="0">
                    <a:latin typeface="+mj-lt"/>
                  </a:rPr>
                  <a:t>3</a:t>
                </a:r>
              </a:p>
            </p:txBody>
          </p:sp>
          <p:sp>
            <p:nvSpPr>
              <p:cNvPr id="68" name="Teardrop 67">
                <a:extLst>
                  <a:ext uri="{FF2B5EF4-FFF2-40B4-BE49-F238E27FC236}">
                    <a16:creationId xmlns:a16="http://schemas.microsoft.com/office/drawing/2014/main" id="{6A511322-FCB6-4287-85D1-8002AF8690E8}"/>
                  </a:ext>
                </a:extLst>
              </p:cNvPr>
              <p:cNvSpPr/>
              <p:nvPr/>
            </p:nvSpPr>
            <p:spPr>
              <a:xfrm rot="7994273">
                <a:off x="8570636" y="2844945"/>
                <a:ext cx="396000" cy="396000"/>
              </a:xfrm>
              <a:prstGeom prst="teardrop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3200" dirty="0">
                  <a:latin typeface="+mj-lt"/>
                </a:endParaRPr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1363545A-9938-4AE2-BE9F-9DD50FC1DC56}"/>
                </a:ext>
              </a:extLst>
            </p:cNvPr>
            <p:cNvGrpSpPr/>
            <p:nvPr/>
          </p:nvGrpSpPr>
          <p:grpSpPr>
            <a:xfrm>
              <a:off x="9564497" y="2076324"/>
              <a:ext cx="529043" cy="396000"/>
              <a:chOff x="9564497" y="2089024"/>
              <a:chExt cx="529043" cy="396000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6D2B501A-72D7-40B8-9802-DE6E8019ADB1}"/>
                  </a:ext>
                </a:extLst>
              </p:cNvPr>
              <p:cNvGrpSpPr/>
              <p:nvPr/>
            </p:nvGrpSpPr>
            <p:grpSpPr>
              <a:xfrm>
                <a:off x="9564497" y="2116951"/>
                <a:ext cx="529043" cy="309240"/>
                <a:chOff x="9564497" y="2116951"/>
                <a:chExt cx="529043" cy="309240"/>
              </a:xfrm>
            </p:grpSpPr>
            <p:sp>
              <p:nvSpPr>
                <p:cNvPr id="69" name="Oval 68">
                  <a:extLst>
                    <a:ext uri="{FF2B5EF4-FFF2-40B4-BE49-F238E27FC236}">
                      <a16:creationId xmlns:a16="http://schemas.microsoft.com/office/drawing/2014/main" id="{A1A0480E-9E12-4EA2-BCCF-0C55EF3201CC}"/>
                    </a:ext>
                  </a:extLst>
                </p:cNvPr>
                <p:cNvSpPr/>
                <p:nvPr/>
              </p:nvSpPr>
              <p:spPr>
                <a:xfrm>
                  <a:off x="9683796" y="2142375"/>
                  <a:ext cx="301007" cy="283816"/>
                </a:xfrm>
                <a:prstGeom prst="ellipse">
                  <a:avLst/>
                </a:prstGeom>
                <a:noFill/>
                <a:ln w="38100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3200" dirty="0">
                    <a:latin typeface="+mj-lt"/>
                  </a:endParaRPr>
                </a:p>
              </p:txBody>
            </p:sp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C5B3665F-4DAC-41AB-8260-BF53DC23963F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9564497" y="2116951"/>
                  <a:ext cx="529043" cy="30777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Open Sans Light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Open Sans Light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Open Sans Light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Open Sans Light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Open Sans Light" pitchFamily="34" charset="0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Open Sans Light" pitchFamily="34" charset="0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Open Sans Light" pitchFamily="34" charset="0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Open Sans Light" pitchFamily="34" charset="0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Open Sans Light" pitchFamily="34" charset="0"/>
                    </a:defRPr>
                  </a:lvl9pPr>
                </a:lstStyle>
                <a:p>
                  <a:pPr algn="ctr" eaLnBrk="1" hangingPunct="1"/>
                  <a:r>
                    <a:rPr lang="en-US" altLang="en-US" sz="1400" b="1" dirty="0">
                      <a:latin typeface="+mj-lt"/>
                    </a:rPr>
                    <a:t>4</a:t>
                  </a:r>
                </a:p>
              </p:txBody>
            </p:sp>
          </p:grpSp>
          <p:sp>
            <p:nvSpPr>
              <p:cNvPr id="71" name="Teardrop 70">
                <a:extLst>
                  <a:ext uri="{FF2B5EF4-FFF2-40B4-BE49-F238E27FC236}">
                    <a16:creationId xmlns:a16="http://schemas.microsoft.com/office/drawing/2014/main" id="{8FD8D4C2-2B0C-4395-B822-9A684D330211}"/>
                  </a:ext>
                </a:extLst>
              </p:cNvPr>
              <p:cNvSpPr/>
              <p:nvPr/>
            </p:nvSpPr>
            <p:spPr>
              <a:xfrm rot="7994273">
                <a:off x="9636299" y="2089024"/>
                <a:ext cx="396000" cy="396000"/>
              </a:xfrm>
              <a:prstGeom prst="teardrop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3200" dirty="0">
                  <a:latin typeface="+mj-lt"/>
                </a:endParaRPr>
              </a:p>
            </p:txBody>
          </p:sp>
        </p:grpSp>
      </p:grpSp>
      <p:sp>
        <p:nvSpPr>
          <p:cNvPr id="33" name="Rectangle 32"/>
          <p:cNvSpPr/>
          <p:nvPr/>
        </p:nvSpPr>
        <p:spPr>
          <a:xfrm>
            <a:off x="1987549" y="2804879"/>
            <a:ext cx="547887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MALDI can record the spatial distribution of high </a:t>
            </a:r>
            <a:r>
              <a:rPr lang="en-US" dirty="0" smtClean="0">
                <a:solidFill>
                  <a:schemeClr val="bg1"/>
                </a:solidFill>
              </a:rPr>
              <a:t>mass molecules </a:t>
            </a:r>
            <a:r>
              <a:rPr lang="en-US" dirty="0">
                <a:solidFill>
                  <a:schemeClr val="bg1"/>
                </a:solidFill>
              </a:rPr>
              <a:t>using </a:t>
            </a:r>
            <a:r>
              <a:rPr lang="en-US" dirty="0" smtClean="0">
                <a:solidFill>
                  <a:schemeClr val="bg1"/>
                </a:solidFill>
              </a:rPr>
              <a:t>the chemically </a:t>
            </a:r>
            <a:r>
              <a:rPr lang="en-US" dirty="0">
                <a:solidFill>
                  <a:schemeClr val="bg1"/>
                </a:solidFill>
              </a:rPr>
              <a:t>specific molecular </a:t>
            </a:r>
            <a:r>
              <a:rPr lang="en-US" dirty="0" smtClean="0">
                <a:solidFill>
                  <a:schemeClr val="bg1"/>
                </a:solidFill>
              </a:rPr>
              <a:t>ions</a:t>
            </a:r>
            <a:endParaRPr lang="en-US" altLang="ko-KR" dirty="0">
              <a:solidFill>
                <a:schemeClr val="bg1"/>
              </a:solidFill>
              <a:cs typeface="Arial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It’s</a:t>
            </a:r>
            <a:r>
              <a:rPr lang="en-US" dirty="0"/>
              <a:t> </a:t>
            </a:r>
            <a:r>
              <a:rPr lang="en-US" dirty="0">
                <a:solidFill>
                  <a:schemeClr val="bg1"/>
                </a:solidFill>
              </a:rPr>
              <a:t>spatial resolutions are approximately 25 mm </a:t>
            </a:r>
            <a:r>
              <a:rPr lang="en-US" dirty="0" smtClean="0">
                <a:solidFill>
                  <a:schemeClr val="bg1"/>
                </a:solidFill>
              </a:rPr>
              <a:t>or more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1987549" y="4987996"/>
            <a:ext cx="444406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SIMS is able to provide high </a:t>
            </a:r>
            <a:r>
              <a:rPr lang="en-US" dirty="0" smtClean="0">
                <a:solidFill>
                  <a:schemeClr val="bg1"/>
                </a:solidFill>
              </a:rPr>
              <a:t>spatial resolution images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It’s molecular ion mass range is </a:t>
            </a:r>
            <a:r>
              <a:rPr lang="en-US" dirty="0" smtClean="0">
                <a:solidFill>
                  <a:schemeClr val="bg1"/>
                </a:solidFill>
              </a:rPr>
              <a:t>much lower </a:t>
            </a:r>
            <a:r>
              <a:rPr lang="en-US" dirty="0">
                <a:solidFill>
                  <a:schemeClr val="bg1"/>
                </a:solidFill>
              </a:rPr>
              <a:t>than that of </a:t>
            </a:r>
            <a:r>
              <a:rPr lang="en-US" dirty="0" smtClean="0">
                <a:solidFill>
                  <a:schemeClr val="bg1"/>
                </a:solidFill>
              </a:rPr>
              <a:t>MALDI</a:t>
            </a:r>
            <a:endParaRPr lang="ko-KR" altLang="en-US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72" name="Group 71" descr="thumbs up icon">
            <a:extLst>
              <a:ext uri="{FF2B5EF4-FFF2-40B4-BE49-F238E27FC236}">
                <a16:creationId xmlns:a16="http://schemas.microsoft.com/office/drawing/2014/main" id="{2907416F-402F-41F1-9D31-BA7E1376D182}"/>
              </a:ext>
            </a:extLst>
          </p:cNvPr>
          <p:cNvGrpSpPr/>
          <p:nvPr/>
        </p:nvGrpSpPr>
        <p:grpSpPr>
          <a:xfrm>
            <a:off x="744537" y="4206270"/>
            <a:ext cx="823913" cy="823913"/>
            <a:chOff x="744537" y="2086166"/>
            <a:chExt cx="823913" cy="823913"/>
          </a:xfrm>
        </p:grpSpPr>
        <p:sp>
          <p:nvSpPr>
            <p:cNvPr id="73" name="Oval 68">
              <a:extLst>
                <a:ext uri="{FF2B5EF4-FFF2-40B4-BE49-F238E27FC236}">
                  <a16:creationId xmlns:a16="http://schemas.microsoft.com/office/drawing/2014/main" id="{AC52CD19-1014-49F6-9EFC-0B3E037B43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4537" y="2086166"/>
              <a:ext cx="823913" cy="823913"/>
            </a:xfrm>
            <a:prstGeom prst="ellipse">
              <a:avLst/>
            </a:prstGeom>
            <a:solidFill>
              <a:srgbClr val="FFFFFF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571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Open Sans Light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Open Sans Light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Open Sans Light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Open Sans Light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Open Sans Light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 Light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 Light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 Light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 Light" pitchFamily="34" charset="0"/>
                </a:defRPr>
              </a:lvl9pPr>
            </a:lstStyle>
            <a:p>
              <a:pPr eaLnBrk="1" hangingPunct="1"/>
              <a:endParaRPr lang="en-US" altLang="en-US" dirty="0"/>
            </a:p>
          </p:txBody>
        </p:sp>
        <p:sp>
          <p:nvSpPr>
            <p:cNvPr id="78" name="Freeform 65">
              <a:extLst>
                <a:ext uri="{FF2B5EF4-FFF2-40B4-BE49-F238E27FC236}">
                  <a16:creationId xmlns:a16="http://schemas.microsoft.com/office/drawing/2014/main" id="{DC748C5B-A010-42FE-94A3-C361519813B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84536" y="2278488"/>
              <a:ext cx="358468" cy="351052"/>
            </a:xfrm>
            <a:custGeom>
              <a:avLst/>
              <a:gdLst>
                <a:gd name="T0" fmla="*/ 358468 w 188"/>
                <a:gd name="T1" fmla="*/ 181250 h 184"/>
                <a:gd name="T2" fmla="*/ 257411 w 188"/>
                <a:gd name="T3" fmla="*/ 135460 h 184"/>
                <a:gd name="T4" fmla="*/ 257411 w 188"/>
                <a:gd name="T5" fmla="*/ 125921 h 184"/>
                <a:gd name="T6" fmla="*/ 286012 w 188"/>
                <a:gd name="T7" fmla="*/ 70592 h 184"/>
                <a:gd name="T8" fmla="*/ 263131 w 188"/>
                <a:gd name="T9" fmla="*/ 5724 h 184"/>
                <a:gd name="T10" fmla="*/ 226903 w 188"/>
                <a:gd name="T11" fmla="*/ 34342 h 184"/>
                <a:gd name="T12" fmla="*/ 179234 w 188"/>
                <a:gd name="T13" fmla="*/ 104934 h 184"/>
                <a:gd name="T14" fmla="*/ 133472 w 188"/>
                <a:gd name="T15" fmla="*/ 175526 h 184"/>
                <a:gd name="T16" fmla="*/ 97244 w 188"/>
                <a:gd name="T17" fmla="*/ 160263 h 184"/>
                <a:gd name="T18" fmla="*/ 0 w 188"/>
                <a:gd name="T19" fmla="*/ 177434 h 184"/>
                <a:gd name="T20" fmla="*/ 17161 w 188"/>
                <a:gd name="T21" fmla="*/ 351052 h 184"/>
                <a:gd name="T22" fmla="*/ 114405 w 188"/>
                <a:gd name="T23" fmla="*/ 337697 h 184"/>
                <a:gd name="T24" fmla="*/ 139192 w 188"/>
                <a:gd name="T25" fmla="*/ 351052 h 184"/>
                <a:gd name="T26" fmla="*/ 143006 w 188"/>
                <a:gd name="T27" fmla="*/ 351052 h 184"/>
                <a:gd name="T28" fmla="*/ 299359 w 188"/>
                <a:gd name="T29" fmla="*/ 351052 h 184"/>
                <a:gd name="T30" fmla="*/ 333680 w 188"/>
                <a:gd name="T31" fmla="*/ 307171 h 184"/>
                <a:gd name="T32" fmla="*/ 343214 w 188"/>
                <a:gd name="T33" fmla="*/ 257565 h 184"/>
                <a:gd name="T34" fmla="*/ 348934 w 188"/>
                <a:gd name="T35" fmla="*/ 206052 h 184"/>
                <a:gd name="T36" fmla="*/ 97244 w 188"/>
                <a:gd name="T37" fmla="*/ 335789 h 184"/>
                <a:gd name="T38" fmla="*/ 15254 w 188"/>
                <a:gd name="T39" fmla="*/ 333881 h 184"/>
                <a:gd name="T40" fmla="*/ 17161 w 188"/>
                <a:gd name="T41" fmla="*/ 175526 h 184"/>
                <a:gd name="T42" fmla="*/ 99151 w 188"/>
                <a:gd name="T43" fmla="*/ 177434 h 184"/>
                <a:gd name="T44" fmla="*/ 335587 w 188"/>
                <a:gd name="T45" fmla="*/ 198421 h 184"/>
                <a:gd name="T46" fmla="*/ 333680 w 188"/>
                <a:gd name="T47" fmla="*/ 209868 h 184"/>
                <a:gd name="T48" fmla="*/ 329867 w 188"/>
                <a:gd name="T49" fmla="*/ 249934 h 184"/>
                <a:gd name="T50" fmla="*/ 327960 w 188"/>
                <a:gd name="T51" fmla="*/ 261381 h 184"/>
                <a:gd name="T52" fmla="*/ 320333 w 188"/>
                <a:gd name="T53" fmla="*/ 297631 h 184"/>
                <a:gd name="T54" fmla="*/ 318426 w 188"/>
                <a:gd name="T55" fmla="*/ 307171 h 184"/>
                <a:gd name="T56" fmla="*/ 299359 w 188"/>
                <a:gd name="T57" fmla="*/ 335789 h 184"/>
                <a:gd name="T58" fmla="*/ 133472 w 188"/>
                <a:gd name="T59" fmla="*/ 330065 h 184"/>
                <a:gd name="T60" fmla="*/ 114405 w 188"/>
                <a:gd name="T61" fmla="*/ 190789 h 184"/>
                <a:gd name="T62" fmla="*/ 137286 w 188"/>
                <a:gd name="T63" fmla="*/ 190789 h 184"/>
                <a:gd name="T64" fmla="*/ 169700 w 188"/>
                <a:gd name="T65" fmla="*/ 152631 h 184"/>
                <a:gd name="T66" fmla="*/ 192581 w 188"/>
                <a:gd name="T67" fmla="*/ 112566 h 184"/>
                <a:gd name="T68" fmla="*/ 247877 w 188"/>
                <a:gd name="T69" fmla="*/ 19079 h 184"/>
                <a:gd name="T70" fmla="*/ 272664 w 188"/>
                <a:gd name="T71" fmla="*/ 66776 h 184"/>
                <a:gd name="T72" fmla="*/ 244063 w 188"/>
                <a:gd name="T73" fmla="*/ 145000 h 184"/>
                <a:gd name="T74" fmla="*/ 308893 w 188"/>
                <a:gd name="T75" fmla="*/ 150723 h 184"/>
                <a:gd name="T76" fmla="*/ 335587 w 188"/>
                <a:gd name="T77" fmla="*/ 198421 h 184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0" t="0" r="r" b="b"/>
              <a:pathLst>
                <a:path w="188" h="184">
                  <a:moveTo>
                    <a:pt x="183" y="108"/>
                  </a:moveTo>
                  <a:cubicBezTo>
                    <a:pt x="185" y="105"/>
                    <a:pt x="188" y="101"/>
                    <a:pt x="188" y="95"/>
                  </a:cubicBezTo>
                  <a:cubicBezTo>
                    <a:pt x="188" y="78"/>
                    <a:pt x="172" y="72"/>
                    <a:pt x="163" y="71"/>
                  </a:cubicBezTo>
                  <a:cubicBezTo>
                    <a:pt x="135" y="71"/>
                    <a:pt x="135" y="71"/>
                    <a:pt x="135" y="71"/>
                  </a:cubicBezTo>
                  <a:cubicBezTo>
                    <a:pt x="135" y="71"/>
                    <a:pt x="135" y="71"/>
                    <a:pt x="135" y="71"/>
                  </a:cubicBezTo>
                  <a:cubicBezTo>
                    <a:pt x="133" y="69"/>
                    <a:pt x="135" y="66"/>
                    <a:pt x="135" y="66"/>
                  </a:cubicBezTo>
                  <a:cubicBezTo>
                    <a:pt x="135" y="66"/>
                    <a:pt x="135" y="66"/>
                    <a:pt x="135" y="66"/>
                  </a:cubicBezTo>
                  <a:cubicBezTo>
                    <a:pt x="136" y="66"/>
                    <a:pt x="144" y="55"/>
                    <a:pt x="150" y="37"/>
                  </a:cubicBezTo>
                  <a:cubicBezTo>
                    <a:pt x="157" y="18"/>
                    <a:pt x="140" y="4"/>
                    <a:pt x="139" y="3"/>
                  </a:cubicBezTo>
                  <a:cubicBezTo>
                    <a:pt x="138" y="3"/>
                    <a:pt x="138" y="3"/>
                    <a:pt x="138" y="3"/>
                  </a:cubicBezTo>
                  <a:cubicBezTo>
                    <a:pt x="138" y="3"/>
                    <a:pt x="132" y="0"/>
                    <a:pt x="126" y="4"/>
                  </a:cubicBezTo>
                  <a:cubicBezTo>
                    <a:pt x="122" y="6"/>
                    <a:pt x="119" y="11"/>
                    <a:pt x="119" y="18"/>
                  </a:cubicBezTo>
                  <a:cubicBezTo>
                    <a:pt x="117" y="34"/>
                    <a:pt x="103" y="48"/>
                    <a:pt x="97" y="53"/>
                  </a:cubicBezTo>
                  <a:cubicBezTo>
                    <a:pt x="96" y="54"/>
                    <a:pt x="95" y="54"/>
                    <a:pt x="94" y="55"/>
                  </a:cubicBezTo>
                  <a:cubicBezTo>
                    <a:pt x="90" y="59"/>
                    <a:pt x="85" y="69"/>
                    <a:pt x="82" y="76"/>
                  </a:cubicBezTo>
                  <a:cubicBezTo>
                    <a:pt x="79" y="81"/>
                    <a:pt x="73" y="89"/>
                    <a:pt x="70" y="92"/>
                  </a:cubicBezTo>
                  <a:cubicBezTo>
                    <a:pt x="67" y="92"/>
                    <a:pt x="63" y="92"/>
                    <a:pt x="60" y="92"/>
                  </a:cubicBezTo>
                  <a:cubicBezTo>
                    <a:pt x="59" y="88"/>
                    <a:pt x="55" y="84"/>
                    <a:pt x="51" y="84"/>
                  </a:cubicBezTo>
                  <a:cubicBezTo>
                    <a:pt x="9" y="84"/>
                    <a:pt x="9" y="84"/>
                    <a:pt x="9" y="84"/>
                  </a:cubicBezTo>
                  <a:cubicBezTo>
                    <a:pt x="4" y="84"/>
                    <a:pt x="0" y="88"/>
                    <a:pt x="0" y="93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0"/>
                    <a:pt x="4" y="184"/>
                    <a:pt x="9" y="184"/>
                  </a:cubicBezTo>
                  <a:cubicBezTo>
                    <a:pt x="51" y="184"/>
                    <a:pt x="51" y="184"/>
                    <a:pt x="51" y="184"/>
                  </a:cubicBezTo>
                  <a:cubicBezTo>
                    <a:pt x="56" y="184"/>
                    <a:pt x="59" y="181"/>
                    <a:pt x="60" y="177"/>
                  </a:cubicBezTo>
                  <a:cubicBezTo>
                    <a:pt x="62" y="177"/>
                    <a:pt x="63" y="175"/>
                    <a:pt x="64" y="175"/>
                  </a:cubicBezTo>
                  <a:cubicBezTo>
                    <a:pt x="65" y="177"/>
                    <a:pt x="67" y="181"/>
                    <a:pt x="73" y="184"/>
                  </a:cubicBezTo>
                  <a:cubicBezTo>
                    <a:pt x="74" y="184"/>
                    <a:pt x="74" y="184"/>
                    <a:pt x="74" y="184"/>
                  </a:cubicBezTo>
                  <a:cubicBezTo>
                    <a:pt x="75" y="184"/>
                    <a:pt x="75" y="184"/>
                    <a:pt x="75" y="184"/>
                  </a:cubicBezTo>
                  <a:cubicBezTo>
                    <a:pt x="75" y="184"/>
                    <a:pt x="103" y="184"/>
                    <a:pt x="129" y="184"/>
                  </a:cubicBezTo>
                  <a:cubicBezTo>
                    <a:pt x="142" y="184"/>
                    <a:pt x="153" y="184"/>
                    <a:pt x="157" y="184"/>
                  </a:cubicBezTo>
                  <a:cubicBezTo>
                    <a:pt x="165" y="184"/>
                    <a:pt x="170" y="180"/>
                    <a:pt x="172" y="177"/>
                  </a:cubicBezTo>
                  <a:cubicBezTo>
                    <a:pt x="176" y="172"/>
                    <a:pt x="176" y="165"/>
                    <a:pt x="175" y="161"/>
                  </a:cubicBezTo>
                  <a:cubicBezTo>
                    <a:pt x="181" y="156"/>
                    <a:pt x="181" y="147"/>
                    <a:pt x="181" y="143"/>
                  </a:cubicBezTo>
                  <a:cubicBezTo>
                    <a:pt x="182" y="140"/>
                    <a:pt x="181" y="138"/>
                    <a:pt x="180" y="135"/>
                  </a:cubicBezTo>
                  <a:cubicBezTo>
                    <a:pt x="183" y="133"/>
                    <a:pt x="186" y="127"/>
                    <a:pt x="186" y="120"/>
                  </a:cubicBezTo>
                  <a:cubicBezTo>
                    <a:pt x="187" y="115"/>
                    <a:pt x="185" y="110"/>
                    <a:pt x="183" y="108"/>
                  </a:cubicBezTo>
                  <a:close/>
                  <a:moveTo>
                    <a:pt x="52" y="175"/>
                  </a:moveTo>
                  <a:cubicBezTo>
                    <a:pt x="52" y="176"/>
                    <a:pt x="52" y="176"/>
                    <a:pt x="51" y="176"/>
                  </a:cubicBezTo>
                  <a:cubicBezTo>
                    <a:pt x="9" y="176"/>
                    <a:pt x="9" y="176"/>
                    <a:pt x="9" y="176"/>
                  </a:cubicBezTo>
                  <a:cubicBezTo>
                    <a:pt x="9" y="176"/>
                    <a:pt x="8" y="176"/>
                    <a:pt x="8" y="175"/>
                  </a:cubicBezTo>
                  <a:cubicBezTo>
                    <a:pt x="8" y="93"/>
                    <a:pt x="8" y="93"/>
                    <a:pt x="8" y="93"/>
                  </a:cubicBezTo>
                  <a:cubicBezTo>
                    <a:pt x="8" y="93"/>
                    <a:pt x="9" y="92"/>
                    <a:pt x="9" y="92"/>
                  </a:cubicBezTo>
                  <a:cubicBezTo>
                    <a:pt x="51" y="92"/>
                    <a:pt x="51" y="92"/>
                    <a:pt x="51" y="92"/>
                  </a:cubicBezTo>
                  <a:cubicBezTo>
                    <a:pt x="52" y="92"/>
                    <a:pt x="52" y="93"/>
                    <a:pt x="52" y="93"/>
                  </a:cubicBezTo>
                  <a:lnTo>
                    <a:pt x="52" y="175"/>
                  </a:lnTo>
                  <a:close/>
                  <a:moveTo>
                    <a:pt x="176" y="104"/>
                  </a:moveTo>
                  <a:cubicBezTo>
                    <a:pt x="172" y="107"/>
                    <a:pt x="172" y="107"/>
                    <a:pt x="172" y="107"/>
                  </a:cubicBezTo>
                  <a:cubicBezTo>
                    <a:pt x="175" y="110"/>
                    <a:pt x="175" y="110"/>
                    <a:pt x="175" y="110"/>
                  </a:cubicBezTo>
                  <a:cubicBezTo>
                    <a:pt x="176" y="111"/>
                    <a:pt x="179" y="114"/>
                    <a:pt x="178" y="120"/>
                  </a:cubicBezTo>
                  <a:cubicBezTo>
                    <a:pt x="178" y="127"/>
                    <a:pt x="173" y="131"/>
                    <a:pt x="173" y="131"/>
                  </a:cubicBezTo>
                  <a:cubicBezTo>
                    <a:pt x="167" y="133"/>
                    <a:pt x="167" y="133"/>
                    <a:pt x="167" y="133"/>
                  </a:cubicBezTo>
                  <a:cubicBezTo>
                    <a:pt x="172" y="137"/>
                    <a:pt x="172" y="137"/>
                    <a:pt x="172" y="137"/>
                  </a:cubicBezTo>
                  <a:cubicBezTo>
                    <a:pt x="172" y="138"/>
                    <a:pt x="174" y="140"/>
                    <a:pt x="173" y="144"/>
                  </a:cubicBezTo>
                  <a:cubicBezTo>
                    <a:pt x="173" y="147"/>
                    <a:pt x="172" y="154"/>
                    <a:pt x="168" y="156"/>
                  </a:cubicBezTo>
                  <a:cubicBezTo>
                    <a:pt x="164" y="158"/>
                    <a:pt x="164" y="158"/>
                    <a:pt x="164" y="158"/>
                  </a:cubicBezTo>
                  <a:cubicBezTo>
                    <a:pt x="167" y="161"/>
                    <a:pt x="167" y="161"/>
                    <a:pt x="167" y="161"/>
                  </a:cubicBezTo>
                  <a:cubicBezTo>
                    <a:pt x="168" y="163"/>
                    <a:pt x="168" y="169"/>
                    <a:pt x="165" y="173"/>
                  </a:cubicBezTo>
                  <a:cubicBezTo>
                    <a:pt x="164" y="175"/>
                    <a:pt x="161" y="176"/>
                    <a:pt x="157" y="176"/>
                  </a:cubicBezTo>
                  <a:cubicBezTo>
                    <a:pt x="144" y="176"/>
                    <a:pt x="84" y="176"/>
                    <a:pt x="76" y="176"/>
                  </a:cubicBezTo>
                  <a:cubicBezTo>
                    <a:pt x="73" y="175"/>
                    <a:pt x="71" y="174"/>
                    <a:pt x="70" y="173"/>
                  </a:cubicBezTo>
                  <a:cubicBezTo>
                    <a:pt x="69" y="172"/>
                    <a:pt x="67" y="167"/>
                    <a:pt x="60" y="167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4" y="100"/>
                    <a:pt x="71" y="100"/>
                    <a:pt x="71" y="100"/>
                  </a:cubicBezTo>
                  <a:cubicBezTo>
                    <a:pt x="72" y="100"/>
                    <a:pt x="72" y="100"/>
                    <a:pt x="72" y="100"/>
                  </a:cubicBezTo>
                  <a:cubicBezTo>
                    <a:pt x="74" y="99"/>
                    <a:pt x="74" y="99"/>
                    <a:pt x="74" y="99"/>
                  </a:cubicBezTo>
                  <a:cubicBezTo>
                    <a:pt x="74" y="99"/>
                    <a:pt x="85" y="88"/>
                    <a:pt x="89" y="80"/>
                  </a:cubicBezTo>
                  <a:cubicBezTo>
                    <a:pt x="93" y="72"/>
                    <a:pt x="96" y="63"/>
                    <a:pt x="100" y="61"/>
                  </a:cubicBezTo>
                  <a:cubicBezTo>
                    <a:pt x="100" y="60"/>
                    <a:pt x="101" y="60"/>
                    <a:pt x="101" y="59"/>
                  </a:cubicBezTo>
                  <a:cubicBezTo>
                    <a:pt x="108" y="54"/>
                    <a:pt x="124" y="38"/>
                    <a:pt x="127" y="19"/>
                  </a:cubicBezTo>
                  <a:cubicBezTo>
                    <a:pt x="127" y="14"/>
                    <a:pt x="128" y="12"/>
                    <a:pt x="130" y="10"/>
                  </a:cubicBezTo>
                  <a:cubicBezTo>
                    <a:pt x="132" y="9"/>
                    <a:pt x="134" y="10"/>
                    <a:pt x="135" y="10"/>
                  </a:cubicBezTo>
                  <a:cubicBezTo>
                    <a:pt x="137" y="12"/>
                    <a:pt x="147" y="22"/>
                    <a:pt x="143" y="35"/>
                  </a:cubicBezTo>
                  <a:cubicBezTo>
                    <a:pt x="137" y="51"/>
                    <a:pt x="129" y="61"/>
                    <a:pt x="129" y="61"/>
                  </a:cubicBezTo>
                  <a:cubicBezTo>
                    <a:pt x="127" y="64"/>
                    <a:pt x="124" y="70"/>
                    <a:pt x="128" y="76"/>
                  </a:cubicBezTo>
                  <a:cubicBezTo>
                    <a:pt x="130" y="79"/>
                    <a:pt x="133" y="79"/>
                    <a:pt x="135" y="79"/>
                  </a:cubicBezTo>
                  <a:cubicBezTo>
                    <a:pt x="162" y="79"/>
                    <a:pt x="162" y="79"/>
                    <a:pt x="162" y="79"/>
                  </a:cubicBezTo>
                  <a:cubicBezTo>
                    <a:pt x="163" y="79"/>
                    <a:pt x="180" y="81"/>
                    <a:pt x="180" y="95"/>
                  </a:cubicBezTo>
                  <a:cubicBezTo>
                    <a:pt x="180" y="101"/>
                    <a:pt x="176" y="104"/>
                    <a:pt x="176" y="104"/>
                  </a:cubicBez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606006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 build="p"/>
      <p:bldP spid="77" grpId="0" build="p"/>
      <p:bldP spid="33" grpId="0"/>
      <p:bldP spid="34" grpId="0"/>
    </p:bldLst>
  </p:timing>
</p:sld>
</file>

<file path=ppt/theme/theme1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Custom 11">
      <a:majorFont>
        <a:latin typeface="Trebuchet MS"/>
        <a:ea typeface=""/>
        <a:cs typeface=""/>
      </a:majorFont>
      <a:minorFont>
        <a:latin typeface="Trebuchet MS"/>
        <a:ea typeface=""/>
        <a:cs typeface="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a:spPr>
      <a:bodyPr/>
      <a:lstStyle/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F67421116_Reflection on learning_AAS_v5" id="{59B7BDFB-57AB-4529-979B-198FE99CC53E}" vid="{8B6E8B8A-CD93-411A-90DE-1F9807F38B6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CF1D2AC-2735-457E-B639-07E13F9A629B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B12AB9FA-5EE8-4111-B873-E09ACA2BC39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18699A2-1304-4DB0-887E-96D5B047464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Reflection on learning </Template>
  <TotalTime>0</TotalTime>
  <Words>1334</Words>
  <Application>Microsoft Office PowerPoint</Application>
  <PresentationFormat>Widescreen</PresentationFormat>
  <Paragraphs>169</Paragraphs>
  <Slides>51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64" baseType="lpstr">
      <vt:lpstr>.SF UI</vt:lpstr>
      <vt:lpstr>.SFUI-Regular</vt:lpstr>
      <vt:lpstr>.SFUI-Semibold</vt:lpstr>
      <vt:lpstr>Arial</vt:lpstr>
      <vt:lpstr>Calibri</vt:lpstr>
      <vt:lpstr>Cambria Math</vt:lpstr>
      <vt:lpstr>Open Sans Light</vt:lpstr>
      <vt:lpstr>Roboto Slab Regular</vt:lpstr>
      <vt:lpstr>Saira Condensed</vt:lpstr>
      <vt:lpstr>Segoe UI</vt:lpstr>
      <vt:lpstr>Trebuchet MS</vt:lpstr>
      <vt:lpstr>Wingdings</vt:lpstr>
      <vt:lpstr>Berlin</vt:lpstr>
      <vt:lpstr>TUMOR HETEROGENEITY Represented To: Dr/ Ahmed Morsy</vt:lpstr>
      <vt:lpstr>Today’s Agenda</vt:lpstr>
      <vt:lpstr>INTRODUCTION</vt:lpstr>
      <vt:lpstr>01: Mass Spectrometry-based Proteomics</vt:lpstr>
      <vt:lpstr>TECHNIQUES</vt:lpstr>
      <vt:lpstr>02: How The Spatial Information is Obtained?</vt:lpstr>
      <vt:lpstr>MICROPROBE vs MICROSCOPE</vt:lpstr>
      <vt:lpstr>INSTRUMENT</vt:lpstr>
      <vt:lpstr>03: INSTRUMENT – Ionization Mechanisms</vt:lpstr>
      <vt:lpstr>Dimensionality Reduction</vt:lpstr>
      <vt:lpstr>1. Principal Component Analysis (PCA)</vt:lpstr>
      <vt:lpstr>03: PCA</vt:lpstr>
      <vt:lpstr>Example1 - Housing Data</vt:lpstr>
      <vt:lpstr>PowerPoint Presentation</vt:lpstr>
      <vt:lpstr>PowerPoint Presentation</vt:lpstr>
      <vt:lpstr> Example2 – Mouse Genes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2. t-distributed Stochastic Neighbor Embedding (t-SNE)</vt:lpstr>
      <vt:lpstr>Overview, Objective and Motivation</vt:lpstr>
      <vt:lpstr>High Dimension </vt:lpstr>
      <vt:lpstr>PowerPoint Presentation</vt:lpstr>
      <vt:lpstr>Low Dimension </vt:lpstr>
      <vt:lpstr>Student-t distribution</vt:lpstr>
      <vt:lpstr>Low Dimension with Modification</vt:lpstr>
      <vt:lpstr>Gradient Interpretation</vt:lpstr>
      <vt:lpstr>Displacement</vt:lpstr>
      <vt:lpstr>Barnes-Hut Approximation</vt:lpstr>
      <vt:lpstr>Quadtree</vt:lpstr>
      <vt:lpstr>t-SNE Visualization on MNIST Data</vt:lpstr>
      <vt:lpstr>PCA Result with Different Numbers of Components (Two, Three and Five)</vt:lpstr>
      <vt:lpstr>Two</vt:lpstr>
      <vt:lpstr>t-SNE Result with Different Numbers of Components (Two and Three only)</vt:lpstr>
      <vt:lpstr>Two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2020-12-17T18:58:36Z</dcterms:created>
  <dcterms:modified xsi:type="dcterms:W3CDTF">2020-12-19T12:28:01Z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